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Lst>
  <p:sldSz cx="12191969"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chart1.xml><?xml version="1.0" encoding="utf-8"?>
<c:chartSpace xmlns:c="http://schemas.openxmlformats.org/drawingml/2006/chart" xmlns:a="http://schemas.openxmlformats.org/drawingml/2006/main" xmlns:r="http://schemas.openxmlformats.org/officeDocument/2006/relationships">
  <c:chart>
    <c:autoTitleDeleted val="1"/>
    <c:plotArea>
      <c:pieChart>
        <c:varyColors/>
        <c:ser>
          <c:idx val="0"/>
          <c:order val="0"/>
          <c:tx>
            <c:strRef>
              <c:f>Sheet1!$B$1</c:f>
              <c:strCache>
                <c:ptCount val="1"/>
                <c:pt idx="0">
                  <c:v>میانگین سهم در دهه ۱۳۹۰</c:v>
                </c:pt>
              </c:strCache>
            </c:strRef>
          </c:tx>
          <c:dPt>
            <c:idx val="0"/>
            <c:spPr>
              <a:solidFill>
                <a:srgbClr val="588C4F"/>
              </a:solidFill>
              <a:ln w="22225">
                <a:solidFill>
                  <a:srgbClr val="FFFFFF"/>
                </a:solidFill>
              </a:ln>
            </c:spPr>
          </c:dPt>
          <c:dPt>
            <c:idx val="1"/>
            <c:spPr>
              <a:solidFill>
                <a:srgbClr val="D8A73C"/>
              </a:solidFill>
              <a:ln w="22225">
                <a:solidFill>
                  <a:srgbClr val="FFFFFF"/>
                </a:solidFill>
              </a:ln>
            </c:spPr>
          </c:dPt>
          <c:dPt>
            <c:idx val="2"/>
            <c:spPr>
              <a:solidFill>
                <a:srgbClr val="2C5F32"/>
              </a:solidFill>
              <a:ln w="22225">
                <a:solidFill>
                  <a:srgbClr val="FFFFFF"/>
                </a:solidFill>
              </a:ln>
            </c:spPr>
          </c:dPt>
          <c:cat>
            <c:strRef>
              <c:f>Sheet1!$A$2:$A$4</c:f>
              <c:strCache>
                <c:ptCount val="3"/>
                <c:pt idx="0">
                  <c:v>بخش کشاورزی</c:v>
                </c:pt>
                <c:pt idx="1">
                  <c:v>بخش صنعت و معدن</c:v>
                </c:pt>
                <c:pt idx="2">
                  <c:v>بخش خدمات</c:v>
                </c:pt>
              </c:strCache>
            </c:strRef>
          </c:cat>
          <c:val>
            <c:numRef>
              <c:f>Sheet1!$B$2:$B$4</c:f>
              <c:numCache>
                <c:formatCode>General</c:formatCode>
                <c:ptCount val="3"/>
                <c:pt idx="0">
                  <c:v>4.6</c:v>
                </c:pt>
                <c:pt idx="1">
                  <c:v>22.0</c:v>
                </c:pt>
                <c:pt idx="2">
                  <c:v>73.4</c:v>
                </c:pt>
              </c:numCache>
            </c:numRef>
          </c:val>
        </c:ser>
        <c:dLbls>
          <c:numFmt formatCode="0%" sourceLinked="0"/>
          <c:txPr>
            <a:bodyPr/>
            <a:lstStyle/>
            <a:p>
              <a:pPr>
                <a:defRPr sz="1200" b="1">
                  <a:solidFill>
                    <a:srgbClr val="FFFFFF"/>
                  </a:solidFill>
                  <a:latin typeface="Vazirmatn"/>
                  <a:ea typeface="Vazirmatn"/>
                  <a:cs typeface="Vazirmatn"/>
                </a:defRPr>
              </a:pPr>
            </a:p>
          </c:txPr>
          <c:dLblPos val="inEnd"/>
          <c:showLegendKey val="0"/>
          <c:showVal val="0"/>
          <c:showCatName val="0"/>
          <c:showSerName val="0"/>
          <c:showPercent val="1"/>
          <c:showBubbleSize val="0"/>
          <c:showLeaderLines val="1"/>
        </c:dLbls>
      </c:pieChart>
    </c:plotArea>
    <c:legend>
      <c:legendPos/>
      <c:overlay val="0"/>
      <c:txPr>
        <a:bodyPr/>
        <a:lstStyle/>
        <a:p>
          <a:pPr>
            <a:defRPr sz="1100">
              <a:solidFill>
                <a:srgbClr val="132919"/>
              </a:solidFill>
              <a:latin typeface="Vazirmatn"/>
              <a:ea typeface="Vazirmatn"/>
              <a:cs typeface="Vazirmatn"/>
            </a:defRPr>
          </a:pPr>
        </a:p>
      </c:txPr>
    </c:legend>
    <c:dispBlanksAs val="gap"/>
  </c:chart>
  <c:txPr>
    <a:bodyPr/>
    <a:lstStyle/>
    <a:p>
      <a:pPr>
        <a:defRPr sz="1100">
          <a:solidFill>
            <a:srgbClr val="7D8980"/>
          </a:solidFill>
          <a:latin typeface="Vazirmatn"/>
          <a:ea typeface="Vazirmatn"/>
          <a:cs typeface="Vazirmatn"/>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شاخص خوراکی‌ها و آشامیدنی‌ها (FCPI)</c:v>
                </c:pt>
              </c:strCache>
            </c:strRef>
          </c:tx>
          <c:spPr>
            <a:solidFill>
              <a:srgbClr val="588C4F"/>
            </a:solidFill>
            <a:ln w="28575">
              <a:solidFill>
                <a:srgbClr val="588C4F"/>
              </a:solidFill>
            </a:ln>
          </c:spPr>
          <c:cat>
            <c:strRef>
              <c:f>Sheet1!$A$2:$A$7</c:f>
              <c:strCache>
                <c:ptCount val="6"/>
                <c:pt idx="0">
                  <c:v>۱۳۶۹-۷۵</c:v>
                </c:pt>
                <c:pt idx="1">
                  <c:v>۱۳۷۶-۸۰</c:v>
                </c:pt>
                <c:pt idx="2">
                  <c:v>۱۳۸۱-۸۵</c:v>
                </c:pt>
                <c:pt idx="3">
                  <c:v>۱۳۸۶-۹۰</c:v>
                </c:pt>
                <c:pt idx="4">
                  <c:v>۱۳۹۱-۹۵</c:v>
                </c:pt>
                <c:pt idx="5">
                  <c:v>۱۳۹۶-۱۴۰۰</c:v>
                </c:pt>
              </c:strCache>
            </c:strRef>
          </c:cat>
          <c:val>
            <c:numRef>
              <c:f>Sheet1!$B$2:$B$7</c:f>
              <c:numCache>
                <c:formatCode>General</c:formatCode>
                <c:ptCount val="6"/>
                <c:pt idx="0">
                  <c:v>5.0</c:v>
                </c:pt>
                <c:pt idx="1">
                  <c:v>16.0</c:v>
                </c:pt>
                <c:pt idx="2">
                  <c:v>31.0</c:v>
                </c:pt>
                <c:pt idx="3">
                  <c:v>72.0</c:v>
                </c:pt>
                <c:pt idx="4">
                  <c:v>217.0</c:v>
                </c:pt>
                <c:pt idx="5">
                  <c:v>809.0</c:v>
                </c:pt>
              </c:numCache>
            </c:numRef>
          </c:val>
          <c:smooth val="0"/>
        </c:ser>
        <c:ser>
          <c:idx val="1"/>
          <c:order val="1"/>
          <c:tx>
            <c:strRef>
              <c:f>Sheet1!$C$1</c:f>
              <c:strCache>
                <c:ptCount val="1"/>
                <c:pt idx="0">
                  <c:v>شاخص قیمت تولیدکننده کشاورزی (APPI)</c:v>
                </c:pt>
              </c:strCache>
            </c:strRef>
          </c:tx>
          <c:spPr>
            <a:solidFill>
              <a:srgbClr val="2C5F32"/>
            </a:solidFill>
            <a:ln w="28575">
              <a:solidFill>
                <a:srgbClr val="2C5F32"/>
              </a:solidFill>
            </a:ln>
          </c:spPr>
          <c:cat>
            <c:strRef>
              <c:f>Sheet1!$A$2:$A$7</c:f>
              <c:strCache>
                <c:ptCount val="6"/>
                <c:pt idx="0">
                  <c:v>۱۳۶۹-۷۵</c:v>
                </c:pt>
                <c:pt idx="1">
                  <c:v>۱۳۷۶-۸۰</c:v>
                </c:pt>
                <c:pt idx="2">
                  <c:v>۱۳۸۱-۸۵</c:v>
                </c:pt>
                <c:pt idx="3">
                  <c:v>۱۳۸۶-۹۰</c:v>
                </c:pt>
                <c:pt idx="4">
                  <c:v>۱۳۹۱-۹۵</c:v>
                </c:pt>
                <c:pt idx="5">
                  <c:v>۱۳۹۶-۱۴۰۰</c:v>
                </c:pt>
              </c:strCache>
            </c:strRef>
          </c:cat>
          <c:val>
            <c:numRef>
              <c:f>Sheet1!$C$2:$C$7</c:f>
              <c:numCache>
                <c:formatCode>General</c:formatCode>
                <c:ptCount val="6"/>
                <c:pt idx="0">
                  <c:v>6.7</c:v>
                </c:pt>
                <c:pt idx="1">
                  <c:v>19.0</c:v>
                </c:pt>
                <c:pt idx="2">
                  <c:v>36.0</c:v>
                </c:pt>
                <c:pt idx="3">
                  <c:v>77.0</c:v>
                </c:pt>
                <c:pt idx="4">
                  <c:v>211.0</c:v>
                </c:pt>
                <c:pt idx="5">
                  <c:v>608.0</c:v>
                </c:pt>
              </c:numCache>
            </c:numRef>
          </c:val>
          <c:smooth val="0"/>
        </c:ser>
        <c:ser>
          <c:idx val="2"/>
          <c:order val="2"/>
          <c:tx>
            <c:strRef>
              <c:f>Sheet1!$D$1</c:f>
              <c:strCache>
                <c:ptCount val="1"/>
                <c:pt idx="0">
                  <c:v>شاخص کل مصرف‌کننده (CPI)</c:v>
                </c:pt>
              </c:strCache>
            </c:strRef>
          </c:tx>
          <c:spPr>
            <a:solidFill>
              <a:srgbClr val="D8A73C"/>
            </a:solidFill>
            <a:ln w="28575">
              <a:solidFill>
                <a:srgbClr val="D8A73C"/>
              </a:solidFill>
            </a:ln>
          </c:spPr>
          <c:cat>
            <c:strRef>
              <c:f>Sheet1!$A$2:$A$7</c:f>
              <c:strCache>
                <c:ptCount val="6"/>
                <c:pt idx="0">
                  <c:v>۱۳۶۹-۷۵</c:v>
                </c:pt>
                <c:pt idx="1">
                  <c:v>۱۳۷۶-۸۰</c:v>
                </c:pt>
                <c:pt idx="2">
                  <c:v>۱۳۸۱-۸۵</c:v>
                </c:pt>
                <c:pt idx="3">
                  <c:v>۱۳۸۶-۹۰</c:v>
                </c:pt>
                <c:pt idx="4">
                  <c:v>۱۳۹۱-۹۵</c:v>
                </c:pt>
                <c:pt idx="5">
                  <c:v>۱۳۹۶-۱۴۰۰</c:v>
                </c:pt>
              </c:strCache>
            </c:strRef>
          </c:cat>
          <c:val>
            <c:numRef>
              <c:f>Sheet1!$D$2:$D$7</c:f>
              <c:numCache>
                <c:formatCode>General</c:formatCode>
                <c:ptCount val="6"/>
                <c:pt idx="0">
                  <c:v>5.7</c:v>
                </c:pt>
                <c:pt idx="1">
                  <c:v>18.0</c:v>
                </c:pt>
                <c:pt idx="2">
                  <c:v>36.0</c:v>
                </c:pt>
                <c:pt idx="3">
                  <c:v>75.0</c:v>
                </c:pt>
                <c:pt idx="4">
                  <c:v>197.0</c:v>
                </c:pt>
                <c:pt idx="5">
                  <c:v>515.0</c:v>
                </c:pt>
              </c:numCache>
            </c:numRef>
          </c:val>
          <c:smooth val="0"/>
        </c:ser>
        <c:dLbls>
          <c:txPr>
            <a:bodyPr/>
            <a:lstStyle/>
            <a:p>
              <a:pPr>
                <a:defRPr sz="1100" b="1">
                  <a:solidFill>
                    <a:srgbClr val="132919"/>
                  </a:solidFill>
                  <a:latin typeface="Vazirmatn"/>
                  <a:ea typeface="Vazirmatn"/>
                  <a:cs typeface="Vazirmatn"/>
                </a:defRPr>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spPr>
          <a:ln>
            <a:solidFill>
              <a:srgbClr val="DAE6D8"/>
            </a:solidFill>
          </a:ln>
        </c:spPr>
        <c:txPr>
          <a:bodyPr/>
          <a:lstStyle/>
          <a:p>
            <a:pPr>
              <a:defRPr sz="1100">
                <a:solidFill>
                  <a:srgbClr val="132919"/>
                </a:solidFill>
                <a:latin typeface="Vazirmatn"/>
                <a:ea typeface="Vazirmatn"/>
                <a:cs typeface="Vazirmatn"/>
              </a:defRPr>
            </a:pPr>
          </a:p>
        </c:txPr>
        <c:crossAx val="2140495176"/>
        <c:crosses val="autoZero"/>
        <c:auto val="1"/>
        <c:lblAlgn val="ctr"/>
        <c:lblOffset val="100"/>
        <c:noMultiLvlLbl val="0"/>
      </c:catAx>
      <c:valAx>
        <c:axId val="2140495176"/>
        <c:scaling/>
        <c:delete val="0"/>
        <c:axPos val="l"/>
        <c:majorGridlines>
          <c:spPr>
            <a:ln w="9525">
              <a:solidFill>
                <a:srgbClr val="DAE6D8"/>
              </a:solidFill>
            </a:ln>
          </c:spPr>
        </c:majorGridlines>
        <c:majorTickMark val="out"/>
        <c:minorTickMark val="none"/>
        <c:tickLblPos val="nextTo"/>
        <c:spPr>
          <a:ln>
            <a:noFill/>
          </a:ln>
        </c:spPr>
        <c:txPr>
          <a:bodyPr/>
          <a:lstStyle/>
          <a:p>
            <a:pPr>
              <a:defRPr sz="1000">
                <a:solidFill>
                  <a:srgbClr val="7D8980"/>
                </a:solidFill>
                <a:latin typeface="Vazirmatn"/>
                <a:ea typeface="Vazirmatn"/>
                <a:cs typeface="Vazirmatn"/>
              </a:defRPr>
            </a:pPr>
          </a:p>
        </c:txPr>
        <c:crossAx val="2118791784"/>
        <c:crosses val="autoZero"/>
      </c:valAx>
    </c:plotArea>
    <c:legend>
      <c:legendPos val="b"/>
      <c:layout/>
      <c:overlay val="0"/>
      <c:txPr>
        <a:bodyPr/>
        <a:lstStyle/>
        <a:p>
          <a:pPr>
            <a:defRPr sz="1100">
              <a:solidFill>
                <a:srgbClr val="132919"/>
              </a:solidFill>
              <a:latin typeface="Vazirmatn"/>
              <a:ea typeface="Vazirmatn"/>
              <a:cs typeface="Vazirmatn"/>
            </a:defRPr>
          </a:pPr>
        </a:p>
      </c:txPr>
    </c:legend>
    <c:plotVisOnly val="1"/>
    <c:dispBlanksAs val="gap"/>
    <c:showDLblsOverMax val="0"/>
  </c:chart>
  <c:txPr>
    <a:bodyPr/>
    <a:lstStyle/>
    <a:p>
      <a:pPr>
        <a:defRPr sz="1100">
          <a:solidFill>
            <a:srgbClr val="7D8980"/>
          </a:solidFill>
          <a:latin typeface="Vazirmatn"/>
          <a:ea typeface="Vazirmatn"/>
          <a:cs typeface="Vazirmatn"/>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در این جلسه ساختار مقاله بررسی آثار تورم بر سرمایه‌گذاری بخش کشاورزی با رهیافت NARDL را به صورت گام‌به‌گام مرور خواهیم کرد. تمرکز اصلی ما بر تبیین رفتار نامتقارن سرمایه‌گذاری در واکنش به شوک‌های تورمی است.</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همانطور که ملاحظه می‌شود، کشاورزی با وجود نقش حیاتی در امنیت غذایی، تنها حدود ۴.۶ درصد از سرمایه‌گذاری داخلی را به خود اختصاص داده و در جذب منابع خارجی نیز سهمی نزدیک به صفر دارد.</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توزیع نامتوازن سرمایه‌گذاری نشان می‌دهد که خدمات بیش از ۷۳ درصد منابع را جذب کرده، در حالی که کشاورزی با ۴.۶ درصد در موقعیت بسیار شکننده‌ای قرار گرفته است.</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چهار عامل اصلی مانع از جذب سرمایه در بخش کشاورزی هستند: انتقال منابع به بازارهای نامولد به واسطه تورم، کاهش اعتبارات ترجیحی دولتی، مداخله قیمتی نامناسب و واکنش غیرخطی سرمایه‌گذاران به ریسک‌ها.</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در این بخش وارد چارچوب تئوریک می‌شویم تا نشان دهیم چگونه نظریه‌های سرمایه‌گذاری کلاسیک و نئوکلاسیک با الگوهای مدرن نااطمینانی تلفیق شده‌اند.</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در اینجا چهار متغیر محوری داریم: سرمایه‌گذاری ثابت، شاخص APPI به عنوان بازتاب قیمت دریافتی کشاورز، تورم مصرف‌کننده و بهره‌وری سرمایه که ستون‌های اصلی الگو را شکل می‌دهند.</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همانطور که در جدول پیشینه مشاهده می‌کنید، ادبیات تجربی موید وجود اثرات غیرخطی و نامتقارن است؛ اما بررسی توامان اثر APPI و عدم تقارن تورم مصرف‌کننده در این مقاله تازگی دارد.</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در این دو معادله، مدل اصلی سرمایه‌گذاری بر حسب نرخ بهره تسهیلات، شاخص قیمت تولیدکننده، ارزش افزوده، بهره‌وری سرمایه، نرخ حقیقی ارز و تکانه‌های مثبت و منفی تورم تعریف شده است.</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اکنون به تشریح روش اقتصادسنجی و مراحل آماده‌سازی داده‌های سری زمانی می‌پردازیم که مبنای آزمون‌های تجربی مقاله هستند.</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مزیت برجسته مدل NARDL این است که فرضیه خطی بودن را کنار می‌گذارد و اجازه می‌دهد اثر شوک‌های مثبت و منفی تورم به صورت جداگانه سنجیده شوند.</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 اجرای آزمون‌های پیشرفته اقتصادسنجی مشخص شد هیچ متغیری انباشته از مرتبه ۲ نیست و هم‌انباشتگی متغیرها حتی با لحاظ شکست ساختاری سال‌های ۱۳۹۶ و ۱۳۹۷ مورد تایید است.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همانگونه که نمودار نشان می‌دهد، تا سال ۱۳۹۰ قیمت سر مزرعه بالاتر بود، اما پس از اجرای هدفمندی یارانه‌ها در سال ۱۳۸۹ و حذف یارانه‌ها، شاخص خرده‌فروشی خوراکی‌ها به ۸۰۹ واحد رسید در حالی که APPI در ۶۰۸ متوقف شد.</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در این بخش وارد نتایج کمی الگو می‌شویم؛ جایی که ضرایب بلندمدت و کوتاه‌مدت استخراج و فرضیه نامتقارن بودن به آزمون گذاشته شده است.</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این جدول کلیدی‌ترین بخش یافته‌های پژوهش است: افزایش یک واحدی در تورم، سرمایه‌گذاری را ۰.۲۲۹ واحد کاهش می‌دهد در حالی که افت یک واحدی تورم تنها ۰.۱۳۸ واحد سرمایه‌گذاری را بالا می‌برد.</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این چهار عدد گویای تمام واقعیت اقتصاد کشاورزی ایران هستند: نااطمینانی با ضریب منفی ۰.۲۲۹ به سرمایه ضربه می‌زند، ولی کاهش تورم اثر ضعیف‌تری دارد که نشانگر عدم تقارن کامل است.</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آزمون والد با آماره‌های ۲۱.۳۶ در بلندمدت و ۱۳.۴۴ در کوتاه‌مدت فرضیه تقارن را با قاطعیت رد کرد و تایید نمود که واکنش سرمایه‌گذاران به تورم کاملاً نامتقارن است.</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آزمون‌های تشخیصی نشان می‌دهند مدل هیچ‌گونه نقض فروض کلاسیک ندارد و آزمون‌های CUSUM پایداری پارامترها را در تمام طول دوره نمونه تایید می‌کنند.</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در این اسلاید چهار مکانیزم اقتصادی توضیح داده شده‌اند: افزایش نرخ ارز هزینه سرمایه‌گذاری را بالا می‌برد، بهره بالا فشار مالی می‌آورد و قیمت منصفانه سر مزرعه موتور محرک انباشت سرمایه است.</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مهم‌ترین توصیه سیاستی مقاله این است که دولت نباید برای کنترل تورم مصرف‌کننده، قیمت سر مزرعه را سرکوب کند، بلکه باید با یارانه نقدی از دهک‌های پایین حمایت کرده و قیمت بازار کشاورزان را به رسمیت بشناسد.</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از توجه شما به این ارائه متشکرم. آماده پاسخگویی به سوالات اساتید و همکاران محترم پیرامون مدل NARDL و نتایج سیاستی آن هستم.</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 Id="rId3"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6301D"/>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2A4C2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1A382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137159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D8A73C"/>
                </a:solidFill>
                <a:latin typeface="Vazirmatn"/>
                <a:ea typeface="Vazirmatn"/>
                <a:cs typeface="Vazirmatn"/>
              </a:rPr>
              <a:t>سرمایه‌گذاری کشاورزی  ·  تورم نامتقارن  ·  شاخص قیمت تولیدکننده  ·  مدل NARDL</a:t>
            </a:r>
          </a:p>
        </p:txBody>
      </p:sp>
      <p:sp>
        <p:nvSpPr>
          <p:cNvPr id="5" name="TextBox 4"/>
          <p:cNvSpPr txBox="1"/>
          <p:nvPr/>
        </p:nvSpPr>
        <p:spPr>
          <a:xfrm>
            <a:off x="640080" y="1874519"/>
            <a:ext cx="10911809" cy="1371600"/>
          </a:xfrm>
          <a:prstGeom prst="rect">
            <a:avLst/>
          </a:prstGeom>
          <a:noFill/>
        </p:spPr>
        <p:txBody>
          <a:bodyPr wrap="square" anchor="t" lIns="36576" rIns="36576" tIns="0" bIns="0" rtlCol="1">
            <a:noAutofit/>
          </a:bodyPr>
          <a:lstStyle/>
          <a:p>
            <a:pPr rtl="1" algn="r">
              <a:lnSpc>
                <a:spcPct val="115000"/>
              </a:lnSpc>
            </a:pPr>
            <a:r>
              <a:rPr sz="4400" b="1" i="0">
                <a:solidFill>
                  <a:srgbClr val="FFFFFF"/>
                </a:solidFill>
                <a:latin typeface="Vazirmatn"/>
                <a:ea typeface="Vazirmatn"/>
                <a:cs typeface="Vazirmatn"/>
              </a:rPr>
              <a:t>اثرات تورم بر سرمایه‌گذاری کشاورزی ایران</a:t>
            </a:r>
          </a:p>
        </p:txBody>
      </p:sp>
      <p:sp>
        <p:nvSpPr>
          <p:cNvPr id="6" name="TextBox 5"/>
          <p:cNvSpPr txBox="1"/>
          <p:nvPr/>
        </p:nvSpPr>
        <p:spPr>
          <a:xfrm>
            <a:off x="640080" y="3200400"/>
            <a:ext cx="10911809" cy="548640"/>
          </a:xfrm>
          <a:prstGeom prst="rect">
            <a:avLst/>
          </a:prstGeom>
          <a:noFill/>
        </p:spPr>
        <p:txBody>
          <a:bodyPr wrap="square" anchor="t" lIns="36576" rIns="36576" tIns="0" bIns="0" rtlCol="1">
            <a:noAutofit/>
          </a:bodyPr>
          <a:lstStyle/>
          <a:p>
            <a:pPr rtl="1" algn="r">
              <a:lnSpc>
                <a:spcPct val="130000"/>
              </a:lnSpc>
            </a:pPr>
            <a:r>
              <a:rPr sz="1700" b="0" i="0">
                <a:solidFill>
                  <a:srgbClr val="A6B0A9"/>
                </a:solidFill>
                <a:latin typeface="Vazirmatn"/>
                <a:ea typeface="Vazirmatn"/>
                <a:cs typeface="Vazirmatn"/>
              </a:rPr>
              <a:t>تحلیل تجربی با رویکرد اتورگرسیون با وقفه‌های توزیعی غیرخطی (NARDL)</a:t>
            </a:r>
          </a:p>
        </p:txBody>
      </p:sp>
      <p:sp>
        <p:nvSpPr>
          <p:cNvPr id="7" name="Rounded Rectangle 6"/>
          <p:cNvSpPr/>
          <p:nvPr/>
        </p:nvSpPr>
        <p:spPr>
          <a:xfrm>
            <a:off x="7345649" y="4023360"/>
            <a:ext cx="4206240" cy="658368"/>
          </a:xfrm>
          <a:prstGeom prst="roundRect">
            <a:avLst>
              <a:gd name="adj" fmla="val 35000"/>
            </a:avLst>
          </a:prstGeom>
          <a:solidFill>
            <a:srgbClr val="3257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201168" rIns="201168"/>
          <a:lstStyle/>
          <a:p>
            <a:pPr algn="r" rtl="1"/>
            <a:r>
              <a:rPr sz="1200" b="0" i="0">
                <a:solidFill>
                  <a:srgbClr val="A6B0A9"/>
                </a:solidFill>
                <a:latin typeface="Vazirmatn"/>
                <a:ea typeface="Vazirmatn"/>
                <a:cs typeface="Vazirmatn"/>
              </a:rPr>
              <a:t>ارائه‌دهنده:  </a:t>
            </a:r>
            <a:r>
              <a:rPr sz="1500" b="1" i="0">
                <a:solidFill>
                  <a:srgbClr val="FFFFFF"/>
                </a:solidFill>
                <a:latin typeface="Vazirmatn"/>
                <a:ea typeface="Vazirmatn"/>
                <a:cs typeface="Vazirmatn"/>
              </a:rPr>
              <a:t>دکتر کوهسار خالدی و دکتر سید محمد فهیمی‌فرد</a:t>
            </a:r>
          </a:p>
        </p:txBody>
      </p:sp>
      <p:sp>
        <p:nvSpPr>
          <p:cNvPr id="8" name="TextBox 7"/>
          <p:cNvSpPr txBox="1"/>
          <p:nvPr/>
        </p:nvSpPr>
        <p:spPr>
          <a:xfrm>
            <a:off x="640080" y="4169664"/>
            <a:ext cx="2743200" cy="365760"/>
          </a:xfrm>
          <a:prstGeom prst="rect">
            <a:avLst/>
          </a:prstGeom>
          <a:noFill/>
        </p:spPr>
        <p:txBody>
          <a:bodyPr wrap="square" anchor="t" lIns="36576" rIns="36576" tIns="0" bIns="0" rtlCol="1">
            <a:noAutofit/>
          </a:bodyPr>
          <a:lstStyle/>
          <a:p>
            <a:pPr rtl="1" algn="l">
              <a:lnSpc>
                <a:spcPct val="130000"/>
              </a:lnSpc>
            </a:pPr>
            <a:r>
              <a:rPr sz="1300" b="0" i="0">
                <a:solidFill>
                  <a:srgbClr val="A6B0A9"/>
                </a:solidFill>
                <a:latin typeface="Vazirmatn"/>
                <a:ea typeface="Vazirmatn"/>
                <a:cs typeface="Vazirmatn"/>
              </a:rPr>
              <a:t>پاییز و زمستان ۱۴۰۴</a:t>
            </a:r>
          </a:p>
        </p:txBody>
      </p:sp>
      <p:sp>
        <p:nvSpPr>
          <p:cNvPr id="9" name="TextBox 8"/>
          <p:cNvSpPr txBox="1"/>
          <p:nvPr/>
        </p:nvSpPr>
        <p:spPr>
          <a:xfrm>
            <a:off x="640080" y="6236208"/>
            <a:ext cx="10911809" cy="274320"/>
          </a:xfrm>
          <a:prstGeom prst="rect">
            <a:avLst/>
          </a:prstGeom>
          <a:noFill/>
        </p:spPr>
        <p:txBody>
          <a:bodyPr wrap="square" anchor="t" lIns="36576" rIns="36576" tIns="0" bIns="0" rtlCol="1">
            <a:noAutofit/>
          </a:bodyPr>
          <a:lstStyle/>
          <a:p>
            <a:pPr rtl="1" algn="r">
              <a:lnSpc>
                <a:spcPct val="130000"/>
              </a:lnSpc>
            </a:pPr>
            <a:r>
              <a:rPr sz="1100" b="0" i="0">
                <a:solidFill>
                  <a:srgbClr val="A6B0A9"/>
                </a:solidFill>
                <a:latin typeface="Vazirmatn"/>
                <a:ea typeface="Vazirmatn"/>
                <a:cs typeface="Vazirmatn"/>
              </a:rPr>
              <a:t>مخاطب: دانشجویان و پژوهشگران اقتصاد کشاورزی و سیاست‌گذاری اقتصادی</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فهرست مطالب</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نقشه راه ارائه پژوهش</a:t>
            </a:r>
          </a:p>
        </p:txBody>
      </p:sp>
      <p:sp>
        <p:nvSpPr>
          <p:cNvPr id="6" name="Rounded Rectangle 5"/>
          <p:cNvSpPr/>
          <p:nvPr/>
        </p:nvSpPr>
        <p:spPr>
          <a:xfrm>
            <a:off x="640080" y="1783080"/>
            <a:ext cx="10911809" cy="592531"/>
          </a:xfrm>
          <a:prstGeom prst="roundRect">
            <a:avLst>
              <a:gd name="adj" fmla="val 7000"/>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rIns="960120" lIns="228600"/>
          <a:lstStyle/>
          <a:p>
            <a:pPr algn="r" rtl="1"/>
            <a:r>
              <a:rPr sz="1600" b="1" i="0">
                <a:solidFill>
                  <a:srgbClr val="132919"/>
                </a:solidFill>
                <a:latin typeface="Vazirmatn"/>
                <a:ea typeface="Vazirmatn"/>
                <a:cs typeface="Vazirmatn"/>
              </a:rPr>
              <a:t>بیان مسئله و جایگاه سرمایه‌گذاری در کشاورزی ایران</a:t>
            </a:r>
          </a:p>
        </p:txBody>
      </p:sp>
      <p:sp>
        <p:nvSpPr>
          <p:cNvPr id="7" name="Rounded Rectangle 6"/>
          <p:cNvSpPr/>
          <p:nvPr/>
        </p:nvSpPr>
        <p:spPr>
          <a:xfrm>
            <a:off x="10847801" y="1850745"/>
            <a:ext cx="457200" cy="457200"/>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300" b="1" i="0">
                <a:solidFill>
                  <a:srgbClr val="FFFFFF"/>
                </a:solidFill>
                <a:latin typeface="Vazirmatn"/>
                <a:ea typeface="Vazirmatn"/>
                <a:cs typeface="Vazirmatn"/>
              </a:rPr>
              <a:t>۱</a:t>
            </a:r>
          </a:p>
        </p:txBody>
      </p:sp>
      <p:sp>
        <p:nvSpPr>
          <p:cNvPr id="8" name="Rounded Rectangle 7"/>
          <p:cNvSpPr/>
          <p:nvPr/>
        </p:nvSpPr>
        <p:spPr>
          <a:xfrm>
            <a:off x="640080" y="2503627"/>
            <a:ext cx="10911809" cy="592531"/>
          </a:xfrm>
          <a:prstGeom prst="roundRect">
            <a:avLst>
              <a:gd name="adj" fmla="val 7000"/>
            </a:avLst>
          </a:prstGeom>
          <a:solidFill>
            <a:srgbClr val="F9FB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rIns="960120" lIns="228600"/>
          <a:lstStyle/>
          <a:p>
            <a:pPr algn="r" rtl="1"/>
            <a:r>
              <a:rPr sz="1600" b="1" i="0">
                <a:solidFill>
                  <a:srgbClr val="132919"/>
                </a:solidFill>
                <a:latin typeface="Vazirmatn"/>
                <a:ea typeface="Vazirmatn"/>
                <a:cs typeface="Vazirmatn"/>
              </a:rPr>
              <a:t>مبانی نظری و پیشینه پژوهش‌های نامتقارن</a:t>
            </a:r>
          </a:p>
        </p:txBody>
      </p:sp>
      <p:sp>
        <p:nvSpPr>
          <p:cNvPr id="9" name="Rounded Rectangle 8"/>
          <p:cNvSpPr/>
          <p:nvPr/>
        </p:nvSpPr>
        <p:spPr>
          <a:xfrm>
            <a:off x="10847801" y="2571292"/>
            <a:ext cx="457200" cy="457200"/>
          </a:xfrm>
          <a:prstGeom prst="roundRect">
            <a:avLst>
              <a:gd name="adj" fmla="val 25000"/>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300" b="1" i="0">
                <a:solidFill>
                  <a:srgbClr val="FFFFFF"/>
                </a:solidFill>
                <a:latin typeface="Vazirmatn"/>
                <a:ea typeface="Vazirmatn"/>
                <a:cs typeface="Vazirmatn"/>
              </a:rPr>
              <a:t>۲</a:t>
            </a:r>
          </a:p>
        </p:txBody>
      </p:sp>
      <p:sp>
        <p:nvSpPr>
          <p:cNvPr id="10" name="Rounded Rectangle 9"/>
          <p:cNvSpPr/>
          <p:nvPr/>
        </p:nvSpPr>
        <p:spPr>
          <a:xfrm>
            <a:off x="640080" y="3224174"/>
            <a:ext cx="10911809" cy="592531"/>
          </a:xfrm>
          <a:prstGeom prst="roundRect">
            <a:avLst>
              <a:gd name="adj" fmla="val 7000"/>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rIns="960120" lIns="228600"/>
          <a:lstStyle/>
          <a:p>
            <a:pPr algn="r" rtl="1"/>
            <a:r>
              <a:rPr sz="1600" b="1" i="0">
                <a:solidFill>
                  <a:srgbClr val="132919"/>
                </a:solidFill>
                <a:latin typeface="Vazirmatn"/>
                <a:ea typeface="Vazirmatn"/>
                <a:cs typeface="Vazirmatn"/>
              </a:rPr>
              <a:t>روش‌شناسی، تصریح مدل NARDL و داده‌های آماری</a:t>
            </a:r>
          </a:p>
        </p:txBody>
      </p:sp>
      <p:sp>
        <p:nvSpPr>
          <p:cNvPr id="11" name="Rounded Rectangle 10"/>
          <p:cNvSpPr/>
          <p:nvPr/>
        </p:nvSpPr>
        <p:spPr>
          <a:xfrm>
            <a:off x="10847801" y="3291839"/>
            <a:ext cx="457200" cy="457200"/>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300" b="1" i="0">
                <a:solidFill>
                  <a:srgbClr val="FFFFFF"/>
                </a:solidFill>
                <a:latin typeface="Vazirmatn"/>
                <a:ea typeface="Vazirmatn"/>
                <a:cs typeface="Vazirmatn"/>
              </a:rPr>
              <a:t>۳</a:t>
            </a:r>
          </a:p>
        </p:txBody>
      </p:sp>
      <p:sp>
        <p:nvSpPr>
          <p:cNvPr id="12" name="Rounded Rectangle 11"/>
          <p:cNvSpPr/>
          <p:nvPr/>
        </p:nvSpPr>
        <p:spPr>
          <a:xfrm>
            <a:off x="640080" y="3944721"/>
            <a:ext cx="10911809" cy="592531"/>
          </a:xfrm>
          <a:prstGeom prst="roundRect">
            <a:avLst>
              <a:gd name="adj" fmla="val 7000"/>
            </a:avLst>
          </a:prstGeom>
          <a:solidFill>
            <a:srgbClr val="F9FBF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rIns="960120" lIns="228600"/>
          <a:lstStyle/>
          <a:p>
            <a:pPr algn="r" rtl="1"/>
            <a:r>
              <a:rPr sz="1600" b="1" i="0">
                <a:solidFill>
                  <a:srgbClr val="132919"/>
                </a:solidFill>
                <a:latin typeface="Vazirmatn"/>
                <a:ea typeface="Vazirmatn"/>
                <a:cs typeface="Vazirmatn"/>
              </a:rPr>
              <a:t>تحلیل یافته‌های تجربی، آزمون والد و تصحیح خطا</a:t>
            </a:r>
          </a:p>
        </p:txBody>
      </p:sp>
      <p:sp>
        <p:nvSpPr>
          <p:cNvPr id="13" name="Rounded Rectangle 12"/>
          <p:cNvSpPr/>
          <p:nvPr/>
        </p:nvSpPr>
        <p:spPr>
          <a:xfrm>
            <a:off x="10847801" y="4012387"/>
            <a:ext cx="457200" cy="457200"/>
          </a:xfrm>
          <a:prstGeom prst="roundRect">
            <a:avLst>
              <a:gd name="adj" fmla="val 25000"/>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300" b="1" i="0">
                <a:solidFill>
                  <a:srgbClr val="FFFFFF"/>
                </a:solidFill>
                <a:latin typeface="Vazirmatn"/>
                <a:ea typeface="Vazirmatn"/>
                <a:cs typeface="Vazirmatn"/>
              </a:rPr>
              <a:t>۴</a:t>
            </a:r>
          </a:p>
        </p:txBody>
      </p:sp>
      <p:sp>
        <p:nvSpPr>
          <p:cNvPr id="14" name="Rounded Rectangle 13"/>
          <p:cNvSpPr/>
          <p:nvPr/>
        </p:nvSpPr>
        <p:spPr>
          <a:xfrm>
            <a:off x="640080" y="4665268"/>
            <a:ext cx="10911809" cy="592531"/>
          </a:xfrm>
          <a:prstGeom prst="roundRect">
            <a:avLst>
              <a:gd name="adj" fmla="val 7000"/>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rIns="960120" lIns="228600"/>
          <a:lstStyle/>
          <a:p>
            <a:pPr algn="r" rtl="1"/>
            <a:r>
              <a:rPr sz="1600" b="1" i="0">
                <a:solidFill>
                  <a:srgbClr val="132919"/>
                </a:solidFill>
                <a:latin typeface="Vazirmatn"/>
                <a:ea typeface="Vazirmatn"/>
                <a:cs typeface="Vazirmatn"/>
              </a:rPr>
              <a:t>نتیجه‌گیری راهبردی و دلالت‌های سیاستی</a:t>
            </a:r>
          </a:p>
        </p:txBody>
      </p:sp>
      <p:sp>
        <p:nvSpPr>
          <p:cNvPr id="15" name="Rounded Rectangle 14"/>
          <p:cNvSpPr/>
          <p:nvPr/>
        </p:nvSpPr>
        <p:spPr>
          <a:xfrm>
            <a:off x="10847801" y="4732934"/>
            <a:ext cx="457200" cy="457200"/>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300" b="1" i="0">
                <a:solidFill>
                  <a:srgbClr val="FFFFFF"/>
                </a:solidFill>
                <a:latin typeface="Vazirmatn"/>
                <a:ea typeface="Vazirmatn"/>
                <a:cs typeface="Vazirmatn"/>
              </a:rPr>
              <a:t>۵</a:t>
            </a:r>
          </a:p>
        </p:txBody>
      </p:sp>
      <p:sp>
        <p:nvSpPr>
          <p:cNvPr id="16" name="Rounded Rectangle 15"/>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این ارائه در پنج محور اصلی به تشریح ساختار، روش‌شناسی و نتایج مدل تجربی می‌پردازد.</a:t>
            </a:r>
          </a:p>
        </p:txBody>
      </p:sp>
      <p:sp>
        <p:nvSpPr>
          <p:cNvPr id="17" name="TextBox 16"/>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a:t>
            </a:r>
          </a:p>
        </p:txBody>
      </p:sp>
      <p:sp>
        <p:nvSpPr>
          <p:cNvPr id="18" name="TextBox 17"/>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بیان مسئله</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سرمایه‌گذاری کشاورزی با عقب‌ماندگی مزمن روبروست</a:t>
            </a:r>
          </a:p>
        </p:txBody>
      </p:sp>
      <p:sp>
        <p:nvSpPr>
          <p:cNvPr id="6" name="TextBox 5"/>
          <p:cNvSpPr txBox="1"/>
          <p:nvPr/>
        </p:nvSpPr>
        <p:spPr>
          <a:xfrm>
            <a:off x="5336019" y="1783080"/>
            <a:ext cx="6215870" cy="1904103"/>
          </a:xfrm>
          <a:prstGeom prst="rect">
            <a:avLst/>
          </a:prstGeom>
          <a:noFill/>
        </p:spPr>
        <p:txBody>
          <a:bodyPr wrap="square" anchor="ctr" lIns="36576" rIns="36576" tIns="0" bIns="0" rtlCol="1">
            <a:noAutofit/>
          </a:bodyPr>
          <a:lstStyle/>
          <a:p>
            <a:pPr rtl="1" algn="r">
              <a:lnSpc>
                <a:spcPct val="102000"/>
              </a:lnSpc>
              <a:spcAft>
                <a:spcPts val="500"/>
              </a:spcAft>
            </a:pPr>
            <a:r>
              <a:rPr sz="1600" b="1" i="0">
                <a:solidFill>
                  <a:srgbClr val="132919"/>
                </a:solidFill>
                <a:latin typeface="Vazirmatn"/>
                <a:ea typeface="Vazirmatn"/>
                <a:cs typeface="Vazirmatn"/>
              </a:rPr>
              <a:t>چالش عدم تقارن و بازدهی دیرهنگام</a:t>
            </a:r>
          </a:p>
          <a:p>
            <a:pPr rtl="1" algn="r">
              <a:lnSpc>
                <a:spcPct val="125000"/>
              </a:lnSpc>
            </a:pPr>
            <a:r>
              <a:rPr sz="1800" b="1" i="0">
                <a:solidFill>
                  <a:srgbClr val="132919"/>
                </a:solidFill>
                <a:latin typeface="Vazirmatn"/>
                <a:ea typeface="Vazirmatn"/>
                <a:cs typeface="Vazirmatn"/>
              </a:rPr>
              <a:t>بخش کشاورزی ایران به دلیل سودآوری نسبی پایین و ریسک‌های محیطی، کمترین سهم را در جذب سرمایه‌گذاری‌های مولد داخلی و خارجی دارد. پاسخ این بخش به محرک‌های مثبت کندتر از سایر بخش‌هاست.</a:t>
            </a:r>
          </a:p>
        </p:txBody>
      </p:sp>
      <p:sp>
        <p:nvSpPr>
          <p:cNvPr id="7" name="Rounded Rectangle 6"/>
          <p:cNvSpPr/>
          <p:nvPr/>
        </p:nvSpPr>
        <p:spPr>
          <a:xfrm>
            <a:off x="1590631" y="1783080"/>
            <a:ext cx="2538804" cy="1904103"/>
          </a:xfrm>
          <a:prstGeom prst="roundRect">
            <a:avLst>
              <a:gd name="adj" fmla="val 7000"/>
            </a:avLst>
          </a:prstGeom>
          <a:solidFill>
            <a:srgbClr val="F3F7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8" name="Picture 7" descr="image.jpg"/>
          <p:cNvPicPr>
            <a:picLocks noChangeAspect="1"/>
          </p:cNvPicPr>
          <p:nvPr/>
        </p:nvPicPr>
        <p:blipFill>
          <a:blip r:embed="rId2"/>
          <a:stretch>
            <a:fillRect/>
          </a:stretch>
        </p:blipFill>
        <p:spPr>
          <a:xfrm>
            <a:off x="1590631" y="1888863"/>
            <a:ext cx="2538804" cy="1692536"/>
          </a:xfrm>
          <a:prstGeom prst="roundRect">
            <a:avLst>
              <a:gd name="adj" fmla="val 5000"/>
            </a:avLst>
          </a:prstGeom>
        </p:spPr>
      </p:pic>
      <p:sp>
        <p:nvSpPr>
          <p:cNvPr id="9" name="Rounded Rectangle 8"/>
          <p:cNvSpPr/>
          <p:nvPr/>
        </p:nvSpPr>
        <p:spPr>
          <a:xfrm>
            <a:off x="8036539" y="3924927"/>
            <a:ext cx="3515349" cy="1332872"/>
          </a:xfrm>
          <a:prstGeom prst="roundRect">
            <a:avLst>
              <a:gd name="adj" fmla="val 5000"/>
            </a:avLst>
          </a:prstGeom>
          <a:solidFill>
            <a:srgbClr val="FFFFFF"/>
          </a:solidFill>
          <a:ln w="15875">
            <a:solidFill>
              <a:srgbClr val="B4CBB0"/>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8109691" y="4218159"/>
            <a:ext cx="3369045" cy="559806"/>
          </a:xfrm>
          <a:prstGeom prst="rect">
            <a:avLst/>
          </a:prstGeom>
          <a:noFill/>
        </p:spPr>
        <p:txBody>
          <a:bodyPr wrap="square" anchor="t" lIns="36576" rIns="36576" tIns="0" bIns="0" rtlCol="1">
            <a:noAutofit/>
          </a:bodyPr>
          <a:lstStyle/>
          <a:p>
            <a:pPr rtl="1" algn="ctr">
              <a:lnSpc>
                <a:spcPct val="100000"/>
              </a:lnSpc>
            </a:pPr>
            <a:r>
              <a:rPr sz="2800" b="1" i="0">
                <a:solidFill>
                  <a:srgbClr val="588C4F"/>
                </a:solidFill>
                <a:latin typeface="Vazirmatn"/>
                <a:ea typeface="Vazirmatn"/>
                <a:cs typeface="Vazirmatn"/>
              </a:rPr>
              <a:t>۴.۶٪</a:t>
            </a:r>
          </a:p>
        </p:txBody>
      </p:sp>
      <p:sp>
        <p:nvSpPr>
          <p:cNvPr id="11" name="TextBox 10"/>
          <p:cNvSpPr txBox="1"/>
          <p:nvPr/>
        </p:nvSpPr>
        <p:spPr>
          <a:xfrm>
            <a:off x="8127979" y="4831280"/>
            <a:ext cx="3332469" cy="426519"/>
          </a:xfrm>
          <a:prstGeom prst="rect">
            <a:avLst/>
          </a:prstGeom>
          <a:noFill/>
        </p:spPr>
        <p:txBody>
          <a:bodyPr wrap="square" anchor="t" lIns="36576" rIns="36576" tIns="0" bIns="0" rtlCol="1">
            <a:noAutofit/>
          </a:bodyPr>
          <a:lstStyle/>
          <a:p>
            <a:pPr rtl="1" algn="ctr">
              <a:lnSpc>
                <a:spcPct val="115000"/>
              </a:lnSpc>
            </a:pPr>
            <a:r>
              <a:rPr sz="1100" b="0" i="0">
                <a:solidFill>
                  <a:srgbClr val="7D8980"/>
                </a:solidFill>
                <a:latin typeface="Vazirmatn"/>
                <a:ea typeface="Vazirmatn"/>
                <a:cs typeface="Vazirmatn"/>
              </a:rPr>
              <a:t>سهم کشاورزی از سرمایه‌گذاری کل در دهه ۱۳۹۰</a:t>
            </a:r>
          </a:p>
        </p:txBody>
      </p:sp>
      <p:sp>
        <p:nvSpPr>
          <p:cNvPr id="12" name="Rounded Rectangle 11"/>
          <p:cNvSpPr/>
          <p:nvPr/>
        </p:nvSpPr>
        <p:spPr>
          <a:xfrm>
            <a:off x="4338309" y="3924927"/>
            <a:ext cx="3515349" cy="1332872"/>
          </a:xfrm>
          <a:prstGeom prst="roundRect">
            <a:avLst>
              <a:gd name="adj" fmla="val 5000"/>
            </a:avLst>
          </a:prstGeom>
          <a:solidFill>
            <a:srgbClr val="FFFFFF"/>
          </a:solidFill>
          <a:ln w="15875">
            <a:solidFill>
              <a:srgbClr val="A0B7A3"/>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4411461" y="4218159"/>
            <a:ext cx="3369045" cy="559806"/>
          </a:xfrm>
          <a:prstGeom prst="rect">
            <a:avLst/>
          </a:prstGeom>
          <a:noFill/>
        </p:spPr>
        <p:txBody>
          <a:bodyPr wrap="square" anchor="t" lIns="36576" rIns="36576" tIns="0" bIns="0" rtlCol="1">
            <a:noAutofit/>
          </a:bodyPr>
          <a:lstStyle/>
          <a:p>
            <a:pPr rtl="1" algn="ctr">
              <a:lnSpc>
                <a:spcPct val="100000"/>
              </a:lnSpc>
            </a:pPr>
            <a:r>
              <a:rPr sz="2800" b="1" i="0">
                <a:solidFill>
                  <a:srgbClr val="2C5F32"/>
                </a:solidFill>
                <a:latin typeface="Vazirmatn"/>
                <a:ea typeface="Vazirmatn"/>
                <a:cs typeface="Vazirmatn"/>
              </a:rPr>
              <a:t>۰.۱٪</a:t>
            </a:r>
          </a:p>
        </p:txBody>
      </p:sp>
      <p:sp>
        <p:nvSpPr>
          <p:cNvPr id="14" name="TextBox 13"/>
          <p:cNvSpPr txBox="1"/>
          <p:nvPr/>
        </p:nvSpPr>
        <p:spPr>
          <a:xfrm>
            <a:off x="4429749" y="4831280"/>
            <a:ext cx="3332469" cy="426519"/>
          </a:xfrm>
          <a:prstGeom prst="rect">
            <a:avLst/>
          </a:prstGeom>
          <a:noFill/>
        </p:spPr>
        <p:txBody>
          <a:bodyPr wrap="square" anchor="t" lIns="36576" rIns="36576" tIns="0" bIns="0" rtlCol="1">
            <a:noAutofit/>
          </a:bodyPr>
          <a:lstStyle/>
          <a:p>
            <a:pPr rtl="1" algn="ctr">
              <a:lnSpc>
                <a:spcPct val="115000"/>
              </a:lnSpc>
            </a:pPr>
            <a:r>
              <a:rPr sz="1100" b="0" i="0">
                <a:solidFill>
                  <a:srgbClr val="7D8980"/>
                </a:solidFill>
                <a:latin typeface="Vazirmatn"/>
                <a:ea typeface="Vazirmatn"/>
                <a:cs typeface="Vazirmatn"/>
              </a:rPr>
              <a:t>سهم بخش کشاورزی از کل جذب سرمایه‌گذاری مستقیم خارجی</a:t>
            </a:r>
          </a:p>
        </p:txBody>
      </p:sp>
      <p:sp>
        <p:nvSpPr>
          <p:cNvPr id="15" name="Rounded Rectangle 14"/>
          <p:cNvSpPr/>
          <p:nvPr/>
        </p:nvSpPr>
        <p:spPr>
          <a:xfrm>
            <a:off x="640080" y="3924927"/>
            <a:ext cx="3515349" cy="1332872"/>
          </a:xfrm>
          <a:prstGeom prst="roundRect">
            <a:avLst>
              <a:gd name="adj" fmla="val 5000"/>
            </a:avLst>
          </a:prstGeom>
          <a:solidFill>
            <a:srgbClr val="FFFFFF"/>
          </a:solidFill>
          <a:ln w="15875">
            <a:solidFill>
              <a:srgbClr val="EDD7A7"/>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13231" y="4218159"/>
            <a:ext cx="3369045" cy="559806"/>
          </a:xfrm>
          <a:prstGeom prst="rect">
            <a:avLst/>
          </a:prstGeom>
          <a:noFill/>
        </p:spPr>
        <p:txBody>
          <a:bodyPr wrap="square" anchor="t" lIns="36576" rIns="36576" tIns="0" bIns="0" rtlCol="1">
            <a:noAutofit/>
          </a:bodyPr>
          <a:lstStyle/>
          <a:p>
            <a:pPr rtl="1" algn="ctr">
              <a:lnSpc>
                <a:spcPct val="100000"/>
              </a:lnSpc>
            </a:pPr>
            <a:r>
              <a:rPr sz="2800" b="1" i="0">
                <a:solidFill>
                  <a:srgbClr val="D8A73C"/>
                </a:solidFill>
                <a:latin typeface="Vazirmatn"/>
                <a:ea typeface="Vazirmatn"/>
                <a:cs typeface="Vazirmatn"/>
              </a:rPr>
              <a:t>۴ دهه</a:t>
            </a:r>
          </a:p>
        </p:txBody>
      </p:sp>
      <p:sp>
        <p:nvSpPr>
          <p:cNvPr id="17" name="TextBox 16"/>
          <p:cNvSpPr txBox="1"/>
          <p:nvPr/>
        </p:nvSpPr>
        <p:spPr>
          <a:xfrm>
            <a:off x="731519" y="4831280"/>
            <a:ext cx="3332469" cy="426519"/>
          </a:xfrm>
          <a:prstGeom prst="rect">
            <a:avLst/>
          </a:prstGeom>
          <a:noFill/>
        </p:spPr>
        <p:txBody>
          <a:bodyPr wrap="square" anchor="t" lIns="36576" rIns="36576" tIns="0" bIns="0" rtlCol="1">
            <a:noAutofit/>
          </a:bodyPr>
          <a:lstStyle/>
          <a:p>
            <a:pPr rtl="1" algn="ctr">
              <a:lnSpc>
                <a:spcPct val="115000"/>
              </a:lnSpc>
            </a:pPr>
            <a:r>
              <a:rPr sz="1100" b="0" i="0">
                <a:solidFill>
                  <a:srgbClr val="7D8980"/>
                </a:solidFill>
                <a:latin typeface="Vazirmatn"/>
                <a:ea typeface="Vazirmatn"/>
                <a:cs typeface="Vazirmatn"/>
              </a:rPr>
              <a:t>تجربه تورم دو رقمی و نوسانات مزمن در اقتصاد</a:t>
            </a:r>
          </a:p>
        </p:txBody>
      </p:sp>
      <p:sp>
        <p:nvSpPr>
          <p:cNvPr id="18" name="Rounded Rectangle 17"/>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سهم اندک کشاورزی از سرمایه‌گذاری ملی، پایداری تولید غذا را در بلندمدت تهدید می‌کند.</a:t>
            </a:r>
          </a:p>
        </p:txBody>
      </p:sp>
      <p:sp>
        <p:nvSpPr>
          <p:cNvPr id="19" name="TextBox 18"/>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۲</a:t>
            </a:r>
          </a:p>
        </p:txBody>
      </p:sp>
      <p:sp>
        <p:nvSpPr>
          <p:cNvPr id="20" name="TextBox 19"/>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توزیع سرمایه</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سهم بخش‌ها از کل تشکیل سرمایه ناخالص داخلی</a:t>
            </a:r>
          </a:p>
        </p:txBody>
      </p:sp>
      <p:sp>
        <p:nvSpPr>
          <p:cNvPr id="6" name="Rounded Rectangle 5"/>
          <p:cNvSpPr/>
          <p:nvPr/>
        </p:nvSpPr>
        <p:spPr>
          <a:xfrm>
            <a:off x="8214329" y="1783080"/>
            <a:ext cx="3337560" cy="3474720"/>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1" anchor="ctr" wrap="square" lIns="219456" rIns="219456" tIns="237744" bIns="182880"/>
          <a:lstStyle/>
          <a:p>
            <a:pPr algn="r" rtl="1">
              <a:spcAft>
                <a:spcPts val="1000"/>
              </a:spcAft>
            </a:pPr>
            <a:r>
              <a:rPr sz="1200" b="1" i="0">
                <a:solidFill>
                  <a:srgbClr val="588C4F"/>
                </a:solidFill>
                <a:latin typeface="Vazirmatn"/>
                <a:ea typeface="Vazirmatn"/>
                <a:cs typeface="Vazirmatn"/>
              </a:rPr>
              <a:t>تحلیل</a:t>
            </a:r>
          </a:p>
          <a:p>
            <a:pPr rtl="1" algn="r">
              <a:lnSpc>
                <a:spcPct val="135000"/>
              </a:lnSpc>
            </a:pPr>
            <a:r>
              <a:rPr sz="1400" b="0" i="0">
                <a:solidFill>
                  <a:srgbClr val="132919"/>
                </a:solidFill>
                <a:latin typeface="Vazirmatn"/>
                <a:ea typeface="Vazirmatn"/>
                <a:cs typeface="Vazirmatn"/>
              </a:rPr>
              <a:t>بخش کشاورزی کمترین سهم سرمایه‌گذاری را نسبت به پتانسیل اشتغال‌زایی و تولیدی خود داراست.</a:t>
            </a:r>
          </a:p>
          <a:p>
            <a:pPr rtl="1" algn="r">
              <a:spcBef>
                <a:spcPts val="1200"/>
              </a:spcBef>
            </a:pPr>
            <a:r>
              <a:rPr sz="1000" b="0" i="0">
                <a:solidFill>
                  <a:srgbClr val="7D8980"/>
                </a:solidFill>
                <a:latin typeface="Vazirmatn"/>
                <a:ea typeface="Vazirmatn"/>
                <a:cs typeface="Vazirmatn"/>
              </a:rPr>
              <a:t>منبع: محاسبات تحقیق بر اساس داده‌های حساب‌های ملی بانک مرکزی ج.ا.ا</a:t>
            </a:r>
          </a:p>
        </p:txBody>
      </p:sp>
      <p:sp>
        <p:nvSpPr>
          <p:cNvPr id="7" name="TextBox 6"/>
          <p:cNvSpPr txBox="1"/>
          <p:nvPr/>
        </p:nvSpPr>
        <p:spPr>
          <a:xfrm>
            <a:off x="640080" y="1746504"/>
            <a:ext cx="7254209" cy="256032"/>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محور عمودی: سهم از کل سرمایه‌گذاری داخلی (%)  |  محور افقی: بخش‌های اقتصادی</a:t>
            </a:r>
          </a:p>
        </p:txBody>
      </p:sp>
      <p:graphicFrame>
        <p:nvGraphicFramePr>
          <p:cNvPr id="8" name="Chart 7"/>
          <p:cNvGraphicFramePr>
            <a:graphicFrameLocks noGrp="1"/>
          </p:cNvGraphicFramePr>
          <p:nvPr/>
        </p:nvGraphicFramePr>
        <p:xfrm>
          <a:off x="640080" y="2020824"/>
          <a:ext cx="7254209" cy="3236976"/>
        </p:xfrm>
        <a:graphic>
          <a:graphicData uri="http://schemas.openxmlformats.org/drawingml/2006/chart">
            <c:chart xmlns:c="http://schemas.openxmlformats.org/drawingml/2006/chart" r:id="rId2"/>
          </a:graphicData>
        </a:graphic>
      </p:graphicFrame>
      <p:sp>
        <p:nvSpPr>
          <p:cNvPr id="9" name="Rounded Rectangle 8"/>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بخش خدمات با جذب بیش از هفتاد درصد سرمایه‌گذاری‌ها، بخش‌های مولد را به حاشیه رانده است.</a:t>
            </a:r>
          </a:p>
        </p:txBody>
      </p:sp>
      <p:sp>
        <p:nvSpPr>
          <p:cNvPr id="10" name="TextBox 9"/>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۳</a:t>
            </a:r>
          </a:p>
        </p:txBody>
      </p:sp>
      <p:sp>
        <p:nvSpPr>
          <p:cNvPr id="11" name="TextBox 10"/>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ریشه‌یابی موانع</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موانع بنیادین جریان سرمایه به مزرعه</a:t>
            </a:r>
          </a:p>
        </p:txBody>
      </p:sp>
      <p:pic>
        <p:nvPicPr>
          <p:cNvPr id="6" name="Picture 5" descr="image.jpg"/>
          <p:cNvPicPr>
            <a:picLocks noChangeAspect="1"/>
          </p:cNvPicPr>
          <p:nvPr/>
        </p:nvPicPr>
        <p:blipFill>
          <a:blip r:embed="rId2"/>
          <a:stretch>
            <a:fillRect/>
          </a:stretch>
        </p:blipFill>
        <p:spPr>
          <a:xfrm>
            <a:off x="640080" y="1783080"/>
            <a:ext cx="3474720" cy="3474720"/>
          </a:xfrm>
          <a:prstGeom prst="roundRect">
            <a:avLst>
              <a:gd name="adj" fmla="val 5000"/>
            </a:avLst>
          </a:prstGeom>
        </p:spPr>
      </p:pic>
      <p:sp>
        <p:nvSpPr>
          <p:cNvPr id="7" name="Rounded Rectangle 6"/>
          <p:cNvSpPr/>
          <p:nvPr/>
        </p:nvSpPr>
        <p:spPr>
          <a:xfrm>
            <a:off x="8135096" y="1783080"/>
            <a:ext cx="3416792" cy="1627631"/>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10994105" y="1920240"/>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۱</a:t>
            </a:r>
          </a:p>
        </p:txBody>
      </p:sp>
      <p:sp>
        <p:nvSpPr>
          <p:cNvPr id="9" name="TextBox 8"/>
          <p:cNvSpPr txBox="1"/>
          <p:nvPr/>
        </p:nvSpPr>
        <p:spPr>
          <a:xfrm>
            <a:off x="8336264" y="2423160"/>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هدایت نقدینگی به بازارهای سوداگرانه</a:t>
            </a:r>
          </a:p>
          <a:p>
            <a:pPr rtl="1" algn="r">
              <a:lnSpc>
                <a:spcPct val="102000"/>
              </a:lnSpc>
            </a:pPr>
            <a:r>
              <a:rPr sz="1056" b="0" i="0">
                <a:solidFill>
                  <a:srgbClr val="7D8980"/>
                </a:solidFill>
                <a:latin typeface="Vazirmatn"/>
                <a:ea typeface="Vazirmatn"/>
                <a:cs typeface="Vazirmatn"/>
              </a:rPr>
              <a:t>فرار سرمایه‌ها به سمت طلا، ارز، مسکن و خودرو به دلیل تورم‌های شتابان</a:t>
            </a:r>
          </a:p>
        </p:txBody>
      </p:sp>
      <p:sp>
        <p:nvSpPr>
          <p:cNvPr id="10" name="Rounded Rectangle 9"/>
          <p:cNvSpPr/>
          <p:nvPr/>
        </p:nvSpPr>
        <p:spPr>
          <a:xfrm>
            <a:off x="4480560" y="1783080"/>
            <a:ext cx="3416792" cy="1627631"/>
          </a:xfrm>
          <a:prstGeom prst="roundRect">
            <a:avLst>
              <a:gd name="adj" fmla="val 7000"/>
            </a:avLst>
          </a:prstGeom>
          <a:solidFill>
            <a:srgbClr val="FAFBF9"/>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7339568" y="1920240"/>
            <a:ext cx="420624" cy="420624"/>
          </a:xfrm>
          <a:prstGeom prst="roundRect">
            <a:avLst>
              <a:gd name="adj" fmla="val 25000"/>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۲</a:t>
            </a:r>
          </a:p>
        </p:txBody>
      </p:sp>
      <p:sp>
        <p:nvSpPr>
          <p:cNvPr id="12" name="TextBox 11"/>
          <p:cNvSpPr txBox="1"/>
          <p:nvPr/>
        </p:nvSpPr>
        <p:spPr>
          <a:xfrm>
            <a:off x="4681728" y="2423160"/>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وابستگی شدید به اعتبارات دولتی</a:t>
            </a:r>
          </a:p>
          <a:p>
            <a:pPr rtl="1" algn="r">
              <a:lnSpc>
                <a:spcPct val="102000"/>
              </a:lnSpc>
            </a:pPr>
            <a:r>
              <a:rPr sz="1056" b="0" i="0">
                <a:solidFill>
                  <a:srgbClr val="7D8980"/>
                </a:solidFill>
                <a:latin typeface="Vazirmatn"/>
                <a:ea typeface="Vazirmatn"/>
                <a:cs typeface="Vazirmatn"/>
              </a:rPr>
              <a:t>کاهش منابع عمرانی دولت به دنبال افت درآمدهای نفتی و شوک‌های تحریمی</a:t>
            </a:r>
          </a:p>
        </p:txBody>
      </p:sp>
      <p:sp>
        <p:nvSpPr>
          <p:cNvPr id="13" name="Rounded Rectangle 12"/>
          <p:cNvSpPr/>
          <p:nvPr/>
        </p:nvSpPr>
        <p:spPr>
          <a:xfrm>
            <a:off x="8135096" y="3630168"/>
            <a:ext cx="3416792" cy="1627631"/>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10994105" y="3767327"/>
            <a:ext cx="420624" cy="420624"/>
          </a:xfrm>
          <a:prstGeom prst="roundRect">
            <a:avLst>
              <a:gd name="adj" fmla="val 25000"/>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۳</a:t>
            </a:r>
          </a:p>
        </p:txBody>
      </p:sp>
      <p:sp>
        <p:nvSpPr>
          <p:cNvPr id="15" name="TextBox 14"/>
          <p:cNvSpPr txBox="1"/>
          <p:nvPr/>
        </p:nvSpPr>
        <p:spPr>
          <a:xfrm>
            <a:off x="8336264" y="4270248"/>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سرکوب قیمت محصولات سر مزرعه</a:t>
            </a:r>
          </a:p>
          <a:p>
            <a:pPr rtl="1" algn="r">
              <a:lnSpc>
                <a:spcPct val="102000"/>
              </a:lnSpc>
            </a:pPr>
            <a:r>
              <a:rPr sz="1056" b="0" i="0">
                <a:solidFill>
                  <a:srgbClr val="7D8980"/>
                </a:solidFill>
                <a:latin typeface="Vazirmatn"/>
                <a:ea typeface="Vazirmatn"/>
                <a:cs typeface="Vazirmatn"/>
              </a:rPr>
              <a:t>تحمیل هزینه حمایت از مصرف‌کننده به دوش تولیدکنندگان و کشاورزان</a:t>
            </a:r>
          </a:p>
        </p:txBody>
      </p:sp>
      <p:sp>
        <p:nvSpPr>
          <p:cNvPr id="16" name="Rounded Rectangle 15"/>
          <p:cNvSpPr/>
          <p:nvPr/>
        </p:nvSpPr>
        <p:spPr>
          <a:xfrm>
            <a:off x="4480560" y="3630168"/>
            <a:ext cx="3416792" cy="1627631"/>
          </a:xfrm>
          <a:prstGeom prst="roundRect">
            <a:avLst>
              <a:gd name="adj" fmla="val 7000"/>
            </a:avLst>
          </a:prstGeom>
          <a:solidFill>
            <a:srgbClr val="FAFBF9"/>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7339568" y="3767327"/>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۴</a:t>
            </a:r>
          </a:p>
        </p:txBody>
      </p:sp>
      <p:sp>
        <p:nvSpPr>
          <p:cNvPr id="18" name="TextBox 17"/>
          <p:cNvSpPr txBox="1"/>
          <p:nvPr/>
        </p:nvSpPr>
        <p:spPr>
          <a:xfrm>
            <a:off x="4681728" y="4270248"/>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عدم تقارن در رفتار سرمایه‌گذاران</a:t>
            </a:r>
          </a:p>
          <a:p>
            <a:pPr rtl="1" algn="r">
              <a:lnSpc>
                <a:spcPct val="102000"/>
              </a:lnSpc>
            </a:pPr>
            <a:r>
              <a:rPr sz="1056" b="0" i="0">
                <a:solidFill>
                  <a:srgbClr val="7D8980"/>
                </a:solidFill>
                <a:latin typeface="Vazirmatn"/>
                <a:ea typeface="Vazirmatn"/>
                <a:cs typeface="Vazirmatn"/>
              </a:rPr>
              <a:t>واکنش سریع و شدید به نااطمینانی‌ها و احتیاط در هنگام بهبود شرایط</a:t>
            </a:r>
          </a:p>
        </p:txBody>
      </p:sp>
      <p:sp>
        <p:nvSpPr>
          <p:cNvPr id="19" name="Rounded Rectangle 18"/>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شوک‌های تورمی و نااطمینانی متغیرهای کلان اقتصادی مسیر ورود سرمایه پایدار را مسدود کرده‌اند.</a:t>
            </a:r>
          </a:p>
        </p:txBody>
      </p:sp>
      <p:sp>
        <p:nvSpPr>
          <p:cNvPr id="20" name="TextBox 19"/>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۴</a:t>
            </a:r>
          </a:p>
        </p:txBody>
      </p:sp>
      <p:sp>
        <p:nvSpPr>
          <p:cNvPr id="21" name="TextBox 20"/>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16301D"/>
        </a:solidFill>
        <a:effectLst/>
      </p:bgPr>
    </p:bg>
    <p:spTree>
      <p:nvGrpSpPr>
        <p:cNvPr id="1" name=""/>
        <p:cNvGrpSpPr/>
        <p:nvPr/>
      </p:nvGrpSpPr>
      <p:grpSpPr/>
      <p:pic>
        <p:nvPicPr>
          <p:cNvPr id="2" name="Picture 1" descr="image.jpg"/>
          <p:cNvPicPr>
            <a:picLocks noChangeAspect="1"/>
          </p:cNvPicPr>
          <p:nvPr/>
        </p:nvPicPr>
        <p:blipFill>
          <a:blip r:embed="rId2"/>
          <a:srcRect t="7812" b="7812"/>
          <a:stretch>
            <a:fillRect/>
          </a:stretch>
        </p:blipFill>
        <p:spPr>
          <a:xfrm>
            <a:off x="0" y="0"/>
            <a:ext cx="12191969" cy="6858000"/>
          </a:xfrm>
          <a:prstGeom prst="rect">
            <a:avLst/>
          </a:prstGeom>
        </p:spPr>
      </p:pic>
      <p:sp>
        <p:nvSpPr>
          <p:cNvPr id="3" name="Rectangle 2"/>
          <p:cNvSpPr/>
          <p:nvPr/>
        </p:nvSpPr>
        <p:spPr>
          <a:xfrm>
            <a:off x="0" y="0"/>
            <a:ext cx="12191969" cy="6858000"/>
          </a:xfrm>
          <a:prstGeom prst="rect">
            <a:avLst/>
          </a:prstGeom>
          <a:solidFill>
            <a:srgbClr val="16301D">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2514600"/>
            <a:ext cx="10911809" cy="1097280"/>
          </a:xfrm>
          <a:prstGeom prst="rect">
            <a:avLst/>
          </a:prstGeom>
          <a:noFill/>
        </p:spPr>
        <p:txBody>
          <a:bodyPr wrap="square" anchor="t" lIns="36576" rIns="36576" tIns="0" bIns="0" rtlCol="1">
            <a:noAutofit/>
          </a:bodyPr>
          <a:lstStyle/>
          <a:p>
            <a:pPr rtl="1" algn="r">
              <a:lnSpc>
                <a:spcPct val="130000"/>
              </a:lnSpc>
            </a:pPr>
            <a:r>
              <a:rPr sz="4400" b="1" i="0">
                <a:solidFill>
                  <a:srgbClr val="FFFFFF"/>
                </a:solidFill>
                <a:latin typeface="Vazirmatn"/>
                <a:ea typeface="Vazirmatn"/>
                <a:cs typeface="Vazirmatn"/>
              </a:rPr>
              <a:t>مبانی نظری و چارچوب مفهومی پژوهش</a:t>
            </a:r>
          </a:p>
        </p:txBody>
      </p:sp>
      <p:sp>
        <p:nvSpPr>
          <p:cNvPr id="5" name="TextBox 4"/>
          <p:cNvSpPr txBox="1"/>
          <p:nvPr/>
        </p:nvSpPr>
        <p:spPr>
          <a:xfrm>
            <a:off x="640080" y="3657600"/>
            <a:ext cx="10911809" cy="548640"/>
          </a:xfrm>
          <a:prstGeom prst="rect">
            <a:avLst/>
          </a:prstGeom>
          <a:noFill/>
        </p:spPr>
        <p:txBody>
          <a:bodyPr wrap="square" anchor="t" lIns="36576" rIns="36576" tIns="0" bIns="0" rtlCol="1">
            <a:noAutofit/>
          </a:bodyPr>
          <a:lstStyle/>
          <a:p>
            <a:pPr rtl="1" algn="r">
              <a:lnSpc>
                <a:spcPct val="130000"/>
              </a:lnSpc>
            </a:pPr>
            <a:r>
              <a:rPr sz="1700" b="0" i="0">
                <a:solidFill>
                  <a:srgbClr val="A6B0A9"/>
                </a:solidFill>
                <a:latin typeface="Vazirmatn"/>
                <a:ea typeface="Vazirmatn"/>
                <a:cs typeface="Vazirmatn"/>
              </a:rPr>
              <a:t>بررسی ادبیات نظریه شتاب، تعدیل جزئی و فرضیه اثرات نامتقارن تورم</a:t>
            </a:r>
          </a:p>
        </p:txBody>
      </p:sp>
      <p:sp>
        <p:nvSpPr>
          <p:cNvPr id="6" name="TextBox 5"/>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A6B0A9"/>
                </a:solidFill>
                <a:latin typeface="Vazirmatn"/>
                <a:ea typeface="Vazirmatn"/>
                <a:cs typeface="Vazirmatn"/>
              </a:rPr>
              <a:t>۵</a:t>
            </a:r>
          </a:p>
        </p:txBody>
      </p:sp>
      <p:sp>
        <p:nvSpPr>
          <p:cNvPr id="7" name="TextBox 6"/>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A6B0A9"/>
                </a:solidFill>
                <a:latin typeface="Vazirmatn"/>
                <a:ea typeface="Vazirmatn"/>
                <a:cs typeface="Vazirmatn"/>
              </a:rPr>
              <a:t>اثرات تورم بر سرمایه‌گذاری کشاورزی ایران</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تعاریف عملیاتی</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مفاهیم و شاخص‌های کلیدی در مدل‌سازی</a:t>
            </a:r>
          </a:p>
        </p:txBody>
      </p:sp>
      <p:sp>
        <p:nvSpPr>
          <p:cNvPr id="6" name="Rounded Rectangle 5"/>
          <p:cNvSpPr/>
          <p:nvPr/>
        </p:nvSpPr>
        <p:spPr>
          <a:xfrm>
            <a:off x="6224000" y="1783080"/>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6224000" y="1755648"/>
            <a:ext cx="5327888" cy="64008"/>
          </a:xfrm>
          <a:prstGeom prst="rect">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8677633" y="1572768"/>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۱</a:t>
            </a:r>
          </a:p>
        </p:txBody>
      </p:sp>
      <p:sp>
        <p:nvSpPr>
          <p:cNvPr id="9" name="TextBox 8"/>
          <p:cNvSpPr txBox="1"/>
          <p:nvPr/>
        </p:nvSpPr>
        <p:spPr>
          <a:xfrm>
            <a:off x="6443456" y="2462844"/>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216" b="1" i="0">
                <a:solidFill>
                  <a:srgbClr val="132919"/>
                </a:solidFill>
                <a:latin typeface="Vazirmatn"/>
                <a:ea typeface="Vazirmatn"/>
                <a:cs typeface="Vazirmatn"/>
              </a:rPr>
              <a:t>تشکیل سرمایه ثابت (I)</a:t>
            </a:r>
          </a:p>
          <a:p>
            <a:pPr rtl="1" algn="r">
              <a:lnSpc>
                <a:spcPct val="102000"/>
              </a:lnSpc>
            </a:pPr>
            <a:r>
              <a:rPr sz="988" b="0" i="0">
                <a:solidFill>
                  <a:srgbClr val="7D8980"/>
                </a:solidFill>
                <a:latin typeface="Vazirmatn"/>
                <a:ea typeface="Vazirmatn"/>
                <a:cs typeface="Vazirmatn"/>
              </a:rPr>
              <a:t>مجموع ارزش ابزارها، ماشین‌آلات و ساختمان‌های مرتبط با تولید محصولات کشاورزی در طول سال.</a:t>
            </a:r>
          </a:p>
        </p:txBody>
      </p:sp>
      <p:sp>
        <p:nvSpPr>
          <p:cNvPr id="10" name="Rounded Rectangle 9"/>
          <p:cNvSpPr/>
          <p:nvPr/>
        </p:nvSpPr>
        <p:spPr>
          <a:xfrm>
            <a:off x="640080" y="1783080"/>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640080" y="1755648"/>
            <a:ext cx="5327888" cy="64008"/>
          </a:xfrm>
          <a:prstGeom prst="rect">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3093712" y="1572768"/>
            <a:ext cx="420624" cy="420624"/>
          </a:xfrm>
          <a:prstGeom prst="roundRect">
            <a:avLst>
              <a:gd name="adj" fmla="val 25000"/>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۲</a:t>
            </a:r>
          </a:p>
        </p:txBody>
      </p:sp>
      <p:sp>
        <p:nvSpPr>
          <p:cNvPr id="13" name="TextBox 12"/>
          <p:cNvSpPr txBox="1"/>
          <p:nvPr/>
        </p:nvSpPr>
        <p:spPr>
          <a:xfrm>
            <a:off x="859536" y="2462844"/>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216" b="1" i="0">
                <a:solidFill>
                  <a:srgbClr val="132919"/>
                </a:solidFill>
                <a:latin typeface="Vazirmatn"/>
                <a:ea typeface="Vazirmatn"/>
                <a:cs typeface="Vazirmatn"/>
              </a:rPr>
              <a:t>قیمت تولیدکننده (APPI)</a:t>
            </a:r>
          </a:p>
          <a:p>
            <a:pPr rtl="1" algn="r">
              <a:lnSpc>
                <a:spcPct val="102000"/>
              </a:lnSpc>
            </a:pPr>
            <a:r>
              <a:rPr sz="988" b="0" i="0">
                <a:solidFill>
                  <a:srgbClr val="7D8980"/>
                </a:solidFill>
                <a:latin typeface="Vazirmatn"/>
                <a:ea typeface="Vazirmatn"/>
                <a:cs typeface="Vazirmatn"/>
              </a:rPr>
              <a:t>شاخص میانگین موزون قیمت دریافت شده توسط کشاورزان سر مزرعه با احتساب یارانه‌ها و مالیات.</a:t>
            </a:r>
          </a:p>
        </p:txBody>
      </p:sp>
      <p:sp>
        <p:nvSpPr>
          <p:cNvPr id="14" name="Rounded Rectangle 13"/>
          <p:cNvSpPr/>
          <p:nvPr/>
        </p:nvSpPr>
        <p:spPr>
          <a:xfrm>
            <a:off x="6224000" y="3639312"/>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6224000" y="3611880"/>
            <a:ext cx="5327888" cy="64008"/>
          </a:xfrm>
          <a:prstGeom prst="rect">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8677633" y="3429000"/>
            <a:ext cx="420624" cy="420624"/>
          </a:xfrm>
          <a:prstGeom prst="roundRect">
            <a:avLst>
              <a:gd name="adj" fmla="val 25000"/>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۳</a:t>
            </a:r>
          </a:p>
        </p:txBody>
      </p:sp>
      <p:sp>
        <p:nvSpPr>
          <p:cNvPr id="17" name="TextBox 16"/>
          <p:cNvSpPr txBox="1"/>
          <p:nvPr/>
        </p:nvSpPr>
        <p:spPr>
          <a:xfrm>
            <a:off x="6443456" y="4319076"/>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216" b="1" i="0">
                <a:solidFill>
                  <a:srgbClr val="132919"/>
                </a:solidFill>
                <a:latin typeface="Vazirmatn"/>
                <a:ea typeface="Vazirmatn"/>
                <a:cs typeface="Vazirmatn"/>
              </a:rPr>
              <a:t>تورم مصرف‌کننده (CPI)</a:t>
            </a:r>
          </a:p>
          <a:p>
            <a:pPr rtl="1" algn="r">
              <a:lnSpc>
                <a:spcPct val="102000"/>
              </a:lnSpc>
            </a:pPr>
            <a:r>
              <a:rPr sz="988" b="0" i="0">
                <a:solidFill>
                  <a:srgbClr val="7D8980"/>
                </a:solidFill>
                <a:latin typeface="Vazirmatn"/>
                <a:ea typeface="Vazirmatn"/>
                <a:cs typeface="Vazirmatn"/>
              </a:rPr>
              <a:t>تغییرات سطح عمومی قیمت سبد کالاها و خدمات مصرفی خانوارها به عنوان متغیر نااطمینانی کلان.</a:t>
            </a:r>
          </a:p>
        </p:txBody>
      </p:sp>
      <p:sp>
        <p:nvSpPr>
          <p:cNvPr id="18" name="Rounded Rectangle 17"/>
          <p:cNvSpPr/>
          <p:nvPr/>
        </p:nvSpPr>
        <p:spPr>
          <a:xfrm>
            <a:off x="640080" y="3639312"/>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640080" y="3611880"/>
            <a:ext cx="5327888" cy="64008"/>
          </a:xfrm>
          <a:prstGeom prst="rect">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3093712" y="3429000"/>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۴</a:t>
            </a:r>
          </a:p>
        </p:txBody>
      </p:sp>
      <p:sp>
        <p:nvSpPr>
          <p:cNvPr id="21" name="TextBox 20"/>
          <p:cNvSpPr txBox="1"/>
          <p:nvPr/>
        </p:nvSpPr>
        <p:spPr>
          <a:xfrm>
            <a:off x="859536" y="4319076"/>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216" b="1" i="0">
                <a:solidFill>
                  <a:srgbClr val="132919"/>
                </a:solidFill>
                <a:latin typeface="Vazirmatn"/>
                <a:ea typeface="Vazirmatn"/>
                <a:cs typeface="Vazirmatn"/>
              </a:rPr>
              <a:t>بهره‌وری سرمایه خالص (KP)</a:t>
            </a:r>
          </a:p>
          <a:p>
            <a:pPr rtl="1" algn="r">
              <a:lnSpc>
                <a:spcPct val="102000"/>
              </a:lnSpc>
            </a:pPr>
            <a:r>
              <a:rPr sz="988" b="0" i="0">
                <a:solidFill>
                  <a:srgbClr val="7D8980"/>
                </a:solidFill>
                <a:latin typeface="Vazirmatn"/>
                <a:ea typeface="Vazirmatn"/>
                <a:cs typeface="Vazirmatn"/>
              </a:rPr>
              <a:t>شاخص نسبت ارزش افزوده به موجودی سرمایه خالص کشاورزی که نشانگر کارایی فیزیکی است.</a:t>
            </a:r>
          </a:p>
        </p:txBody>
      </p:sp>
      <p:sp>
        <p:nvSpPr>
          <p:cNvPr id="22" name="Rounded Rectangle 21"/>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تفکیک تورم مصرف‌کننده از شاخص قیمت تولیدکننده نوآوری بنیادین این مطالعه است.</a:t>
            </a:r>
          </a:p>
        </p:txBody>
      </p:sp>
      <p:sp>
        <p:nvSpPr>
          <p:cNvPr id="23" name="TextBox 22"/>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۶</a:t>
            </a:r>
          </a:p>
        </p:txBody>
      </p:sp>
      <p:sp>
        <p:nvSpPr>
          <p:cNvPr id="24" name="TextBox 23"/>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ادبیات تجربی</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جمع‌بندی پیشینه پژوهش‌های داخلی و خارجی</a:t>
            </a:r>
          </a:p>
        </p:txBody>
      </p:sp>
      <p:sp>
        <p:nvSpPr>
          <p:cNvPr id="6" name="Rounded Rectangle 5"/>
          <p:cNvSpPr/>
          <p:nvPr/>
        </p:nvSpPr>
        <p:spPr>
          <a:xfrm>
            <a:off x="640080" y="1783080"/>
            <a:ext cx="10911809" cy="472439"/>
          </a:xfrm>
          <a:prstGeom prst="roundRect">
            <a:avLst>
              <a:gd name="adj" fmla="val 7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640080" y="2319528"/>
            <a:ext cx="10911809" cy="472439"/>
          </a:xfrm>
          <a:prstGeom prst="roundRect">
            <a:avLst>
              <a:gd name="adj" fmla="val 7000"/>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640080" y="2855975"/>
            <a:ext cx="10911809" cy="472439"/>
          </a:xfrm>
          <a:prstGeom prst="roundRect">
            <a:avLst>
              <a:gd name="adj" fmla="val 7000"/>
            </a:avLst>
          </a:prstGeom>
          <a:solidFill>
            <a:srgbClr val="FAFBF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640080" y="3392424"/>
            <a:ext cx="10911809" cy="472439"/>
          </a:xfrm>
          <a:prstGeom prst="roundRect">
            <a:avLst>
              <a:gd name="adj" fmla="val 7000"/>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640080" y="3928872"/>
            <a:ext cx="10911809" cy="472439"/>
          </a:xfrm>
          <a:prstGeom prst="roundRect">
            <a:avLst>
              <a:gd name="adj" fmla="val 7000"/>
            </a:avLst>
          </a:prstGeom>
          <a:solidFill>
            <a:srgbClr val="FAFBF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640080" y="4465320"/>
            <a:ext cx="10911809" cy="472439"/>
          </a:xfrm>
          <a:prstGeom prst="roundRect">
            <a:avLst>
              <a:gd name="adj" fmla="val 7000"/>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graphicFrame>
        <p:nvGraphicFramePr>
          <p:cNvPr id="12" name="Table 11"/>
          <p:cNvGraphicFramePr>
            <a:graphicFrameLocks noGrp="1"/>
          </p:cNvGraphicFramePr>
          <p:nvPr/>
        </p:nvGraphicFramePr>
        <p:xfrm>
          <a:off x="640080" y="1783080"/>
          <a:ext cx="10911808" cy="3218688"/>
        </p:xfrm>
        <a:graphic>
          <a:graphicData uri="http://schemas.openxmlformats.org/drawingml/2006/table">
            <a:tbl>
              <a:tblPr>
                <a:tableStyleId>{2D5ABB26-0587-4C30-8999-92F81FD0307C}</a:tableStyleId>
              </a:tblPr>
              <a:tblGrid>
                <a:gridCol w="2727952"/>
                <a:gridCol w="2727952"/>
                <a:gridCol w="2727952"/>
                <a:gridCol w="2727952"/>
              </a:tblGrid>
              <a:tr h="536448">
                <a:tc>
                  <a:txBody>
                    <a:bodyPr wrap="square" rtlCol="1"/>
                    <a:lstStyle/>
                    <a:p>
                      <a:pPr rtl="1" algn="r"/>
                      <a:r>
                        <a:rPr sz="1300" b="1" i="0">
                          <a:solidFill>
                            <a:srgbClr val="FFFFFF"/>
                          </a:solidFill>
                          <a:latin typeface="Vazirmatn"/>
                          <a:ea typeface="Vazirmatn"/>
                          <a:cs typeface="Vazirmatn"/>
                        </a:rPr>
                        <a:t>یافته اصلی</a:t>
                      </a:r>
                    </a:p>
                  </a:txBody>
                  <a:tcPr marL="146304" marR="146304" marT="36576" marB="36576" anchor="ctr">
                    <a:noFill/>
                  </a:tcPr>
                </a:tc>
                <a:tc>
                  <a:txBody>
                    <a:bodyPr wrap="square" rtlCol="1"/>
                    <a:lstStyle/>
                    <a:p>
                      <a:pPr rtl="1" algn="r"/>
                      <a:r>
                        <a:rPr sz="1300" b="1" i="0">
                          <a:solidFill>
                            <a:srgbClr val="FFFFFF"/>
                          </a:solidFill>
                          <a:latin typeface="Vazirmatn"/>
                          <a:ea typeface="Vazirmatn"/>
                          <a:cs typeface="Vazirmatn"/>
                        </a:rPr>
                        <a:t>متغیرهای کلیدی</a:t>
                      </a:r>
                    </a:p>
                  </a:txBody>
                  <a:tcPr marL="146304" marR="146304" marT="36576" marB="36576" anchor="ctr">
                    <a:noFill/>
                  </a:tcPr>
                </a:tc>
                <a:tc>
                  <a:txBody>
                    <a:bodyPr wrap="square" rtlCol="1"/>
                    <a:lstStyle/>
                    <a:p>
                      <a:pPr rtl="1" algn="r"/>
                      <a:r>
                        <a:rPr sz="1300" b="1" i="0">
                          <a:solidFill>
                            <a:srgbClr val="FFFFFF"/>
                          </a:solidFill>
                          <a:latin typeface="Vazirmatn"/>
                          <a:ea typeface="Vazirmatn"/>
                          <a:cs typeface="Vazirmatn"/>
                        </a:rPr>
                        <a:t>روش‌شناسی</a:t>
                      </a:r>
                    </a:p>
                  </a:txBody>
                  <a:tcPr marL="146304" marR="146304" marT="36576" marB="36576" anchor="ctr">
                    <a:noFill/>
                  </a:tcPr>
                </a:tc>
                <a:tc>
                  <a:txBody>
                    <a:bodyPr wrap="square" rtlCol="1"/>
                    <a:lstStyle/>
                    <a:p>
                      <a:pPr rtl="1" algn="r"/>
                      <a:r>
                        <a:rPr sz="1300" b="1" i="0">
                          <a:solidFill>
                            <a:srgbClr val="FFFFFF"/>
                          </a:solidFill>
                          <a:latin typeface="Vazirmatn"/>
                          <a:ea typeface="Vazirmatn"/>
                          <a:cs typeface="Vazirmatn"/>
                        </a:rPr>
                        <a:t>پژوهشگر (سال)</a:t>
                      </a:r>
                    </a:p>
                  </a:txBody>
                  <a:tcPr marL="146304" marR="146304" marT="36576" marB="36576" anchor="ctr">
                    <a:noFill/>
                  </a:tcPr>
                </a:tc>
              </a:tr>
              <a:tr h="536448">
                <a:tc>
                  <a:txBody>
                    <a:bodyPr wrap="square" rtlCol="1"/>
                    <a:lstStyle/>
                    <a:p>
                      <a:pPr rtl="1" algn="r"/>
                      <a:r>
                        <a:rPr sz="1300" b="1" i="0">
                          <a:solidFill>
                            <a:srgbClr val="97752A"/>
                          </a:solidFill>
                          <a:latin typeface="Vazirmatn"/>
                          <a:ea typeface="Vazirmatn"/>
                          <a:cs typeface="Vazirmatn"/>
                        </a:rPr>
                        <a:t>اثر مثبت قیمت محصولات و اعتبارات بر سرمایه‌گذاری</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سرمایه دولتی، قیمت، اعتبارات</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حداقل مربعات غیرخطی</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هژبرکیانی و علیزاده (۱۳۷۹)</a:t>
                      </a:r>
                    </a:p>
                  </a:txBody>
                  <a:tcPr marL="146304" marR="146304" marT="36576" marB="36576" anchor="ctr">
                    <a:noFill/>
                  </a:tcPr>
                </a:tc>
              </a:tr>
              <a:tr h="536448">
                <a:tc>
                  <a:txBody>
                    <a:bodyPr wrap="square" rtlCol="1"/>
                    <a:lstStyle/>
                    <a:p>
                      <a:pPr rtl="1" algn="r"/>
                      <a:r>
                        <a:rPr sz="1300" b="1" i="0">
                          <a:solidFill>
                            <a:srgbClr val="97752A"/>
                          </a:solidFill>
                          <a:latin typeface="Vazirmatn"/>
                          <a:ea typeface="Vazirmatn"/>
                          <a:cs typeface="Vazirmatn"/>
                        </a:rPr>
                        <a:t>اثر منفی نوسانات ارزی بر سرمایه‌گذاری خصوصی</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نرخ واقعی ارز، نااطمینانی ارز</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تحلیل سری زمانی</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محمود گردی و همکاران (۱۳۹۰)</a:t>
                      </a:r>
                    </a:p>
                  </a:txBody>
                  <a:tcPr marL="146304" marR="146304" marT="36576" marB="36576" anchor="ctr">
                    <a:noFill/>
                  </a:tcPr>
                </a:tc>
              </a:tr>
              <a:tr h="536448">
                <a:tc>
                  <a:txBody>
                    <a:bodyPr wrap="square" rtlCol="1"/>
                    <a:lstStyle/>
                    <a:p>
                      <a:pPr rtl="1" algn="r"/>
                      <a:r>
                        <a:rPr sz="1300" b="1" i="0">
                          <a:solidFill>
                            <a:srgbClr val="97752A"/>
                          </a:solidFill>
                          <a:latin typeface="Vazirmatn"/>
                          <a:ea typeface="Vazirmatn"/>
                          <a:cs typeface="Vazirmatn"/>
                        </a:rPr>
                        <a:t>اثر نامتقارن شوک‌های ارزی بر سرمایه‌گذاری کشاورزی</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تکانه‌های مثبت و منفی ارز</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رهیافت NARDL</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باغستانی (۱۳۹۹)</a:t>
                      </a:r>
                    </a:p>
                  </a:txBody>
                  <a:tcPr marL="146304" marR="146304" marT="36576" marB="36576" anchor="ctr">
                    <a:noFill/>
                  </a:tcPr>
                </a:tc>
              </a:tr>
              <a:tr h="536448">
                <a:tc>
                  <a:txBody>
                    <a:bodyPr wrap="square" rtlCol="1"/>
                    <a:lstStyle/>
                    <a:p>
                      <a:pPr rtl="1" algn="r"/>
                      <a:r>
                        <a:rPr sz="1300" b="1" i="0">
                          <a:solidFill>
                            <a:srgbClr val="97752A"/>
                          </a:solidFill>
                          <a:latin typeface="Vazirmatn"/>
                          <a:ea typeface="Vazirmatn"/>
                          <a:cs typeface="Vazirmatn"/>
                        </a:rPr>
                        <a:t>اختلال شدید نااطمینانی تورمی در سرمایه‌گذاری داخلی</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نااطمینانی تورم دائمی و موقت</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داده‌های تابلویی غنا</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کاماسا و همکاران (۲۰۲۲)</a:t>
                      </a:r>
                    </a:p>
                  </a:txBody>
                  <a:tcPr marL="146304" marR="146304" marT="36576" marB="36576" anchor="ctr">
                    <a:noFill/>
                  </a:tcPr>
                </a:tc>
              </a:tr>
              <a:tr h="536448">
                <a:tc>
                  <a:txBody>
                    <a:bodyPr wrap="square" rtlCol="1"/>
                    <a:lstStyle/>
                    <a:p>
                      <a:pPr rtl="1" algn="r"/>
                      <a:r>
                        <a:rPr sz="1300" b="1" i="0">
                          <a:solidFill>
                            <a:srgbClr val="97752A"/>
                          </a:solidFill>
                          <a:latin typeface="Vazirmatn"/>
                          <a:ea typeface="Vazirmatn"/>
                          <a:cs typeface="Vazirmatn"/>
                        </a:rPr>
                        <a:t>اثر منفی جهش هزینه‌های انرژی و تورم بر تولید مزرعه</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تورم کشاورزی و شاخص CPI</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NARDL و SVAR انگلستان</a:t>
                      </a:r>
                    </a:p>
                  </a:txBody>
                  <a:tcPr marL="146304" marR="146304" marT="36576" marB="36576" anchor="ctr">
                    <a:noFill/>
                  </a:tcPr>
                </a:tc>
                <a:tc>
                  <a:txBody>
                    <a:bodyPr wrap="square" rtlCol="1"/>
                    <a:lstStyle/>
                    <a:p>
                      <a:pPr rtl="1" algn="r"/>
                      <a:r>
                        <a:rPr sz="1300" b="0" i="0">
                          <a:solidFill>
                            <a:srgbClr val="132919"/>
                          </a:solidFill>
                          <a:latin typeface="Vazirmatn"/>
                          <a:ea typeface="Vazirmatn"/>
                          <a:cs typeface="Vazirmatn"/>
                        </a:rPr>
                        <a:t>سولیمان و همکاران (۲۰۲۳)</a:t>
                      </a:r>
                    </a:p>
                  </a:txBody>
                  <a:tcPr marL="146304" marR="146304" marT="36576" marB="36576" anchor="ctr">
                    <a:noFill/>
                  </a:tcPr>
                </a:tc>
              </a:tr>
            </a:tbl>
          </a:graphicData>
        </a:graphic>
      </p:graphicFrame>
      <p:sp>
        <p:nvSpPr>
          <p:cNvPr id="13" name="TextBox 12"/>
          <p:cNvSpPr txBox="1"/>
          <p:nvPr/>
        </p:nvSpPr>
        <p:spPr>
          <a:xfrm>
            <a:off x="640080" y="5065775"/>
            <a:ext cx="1091180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منبع: گزیده مطالعات استخراج‌شده از متن مقاله</a:t>
            </a:r>
          </a:p>
        </p:txBody>
      </p:sp>
      <p:sp>
        <p:nvSpPr>
          <p:cNvPr id="14" name="Rounded Rectangle 13"/>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اکثر مطالعات بر اثر مخرب تورم و نااطمینانی ارزی بر سرمایه‌گذاری کشاورزی تاکید دارند.</a:t>
            </a:r>
          </a:p>
        </p:txBody>
      </p:sp>
      <p:sp>
        <p:nvSpPr>
          <p:cNvPr id="15" name="TextBox 14"/>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۷</a:t>
            </a:r>
          </a:p>
        </p:txBody>
      </p:sp>
      <p:sp>
        <p:nvSpPr>
          <p:cNvPr id="16" name="TextBox 15"/>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معادلات پژوهش</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تصریح مدل تجربی و رابطه تفکیک تکانه‌ها</a:t>
            </a:r>
          </a:p>
        </p:txBody>
      </p:sp>
      <p:sp>
        <p:nvSpPr>
          <p:cNvPr id="6" name="Rounded Rectangle 5"/>
          <p:cNvSpPr/>
          <p:nvPr/>
        </p:nvSpPr>
        <p:spPr>
          <a:xfrm>
            <a:off x="640080" y="1783080"/>
            <a:ext cx="10911809" cy="1609343"/>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7" name="Picture 6" descr="image.png"/>
          <p:cNvPicPr>
            <a:picLocks noChangeAspect="1"/>
          </p:cNvPicPr>
          <p:nvPr/>
        </p:nvPicPr>
        <p:blipFill>
          <a:blip r:embed="rId2"/>
          <a:stretch>
            <a:fillRect/>
          </a:stretch>
        </p:blipFill>
        <p:spPr>
          <a:xfrm>
            <a:off x="1188720" y="2033632"/>
            <a:ext cx="9814529" cy="614463"/>
          </a:xfrm>
          <a:prstGeom prst="rect">
            <a:avLst/>
          </a:prstGeom>
        </p:spPr>
      </p:pic>
      <p:sp>
        <p:nvSpPr>
          <p:cNvPr id="8" name="TextBox 7"/>
          <p:cNvSpPr txBox="1"/>
          <p:nvPr/>
        </p:nvSpPr>
        <p:spPr>
          <a:xfrm>
            <a:off x="960119" y="2757823"/>
            <a:ext cx="10271729" cy="384048"/>
          </a:xfrm>
          <a:prstGeom prst="rect">
            <a:avLst/>
          </a:prstGeom>
          <a:noFill/>
        </p:spPr>
        <p:txBody>
          <a:bodyPr wrap="square" anchor="t" lIns="36576" rIns="36576" tIns="0" bIns="0" rtlCol="1">
            <a:noAutofit/>
          </a:bodyPr>
          <a:lstStyle/>
          <a:p>
            <a:pPr rtl="1" algn="ctr">
              <a:lnSpc>
                <a:spcPct val="130000"/>
              </a:lnSpc>
            </a:pPr>
            <a:r>
              <a:rPr sz="1200" b="0" i="0">
                <a:solidFill>
                  <a:srgbClr val="7D8980"/>
                </a:solidFill>
                <a:latin typeface="Vazirmatn"/>
                <a:ea typeface="Vazirmatn"/>
                <a:cs typeface="Vazirmatn"/>
              </a:rPr>
              <a:t>معادله کلی تصریح تابع سرمایه‌گذاری کشاورزی ایران با تفکیک تکانه‌های تورمی</a:t>
            </a:r>
          </a:p>
        </p:txBody>
      </p:sp>
      <p:sp>
        <p:nvSpPr>
          <p:cNvPr id="9" name="Rounded Rectangle 8"/>
          <p:cNvSpPr/>
          <p:nvPr/>
        </p:nvSpPr>
        <p:spPr>
          <a:xfrm>
            <a:off x="640080" y="3648456"/>
            <a:ext cx="10911809" cy="1609343"/>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10" name="Picture 9" descr="image.png"/>
          <p:cNvPicPr>
            <a:picLocks noChangeAspect="1"/>
          </p:cNvPicPr>
          <p:nvPr/>
        </p:nvPicPr>
        <p:blipFill>
          <a:blip r:embed="rId3"/>
          <a:stretch>
            <a:fillRect/>
          </a:stretch>
        </p:blipFill>
        <p:spPr>
          <a:xfrm>
            <a:off x="2929830" y="3845052"/>
            <a:ext cx="6332309" cy="722375"/>
          </a:xfrm>
          <a:prstGeom prst="rect">
            <a:avLst/>
          </a:prstGeom>
        </p:spPr>
      </p:pic>
      <p:sp>
        <p:nvSpPr>
          <p:cNvPr id="11" name="TextBox 10"/>
          <p:cNvSpPr txBox="1"/>
          <p:nvPr/>
        </p:nvSpPr>
        <p:spPr>
          <a:xfrm>
            <a:off x="960119" y="4677155"/>
            <a:ext cx="10271729" cy="384048"/>
          </a:xfrm>
          <a:prstGeom prst="rect">
            <a:avLst/>
          </a:prstGeom>
          <a:noFill/>
        </p:spPr>
        <p:txBody>
          <a:bodyPr wrap="square" anchor="t" lIns="36576" rIns="36576" tIns="0" bIns="0" rtlCol="1">
            <a:noAutofit/>
          </a:bodyPr>
          <a:lstStyle/>
          <a:p>
            <a:pPr rtl="1" algn="ctr">
              <a:lnSpc>
                <a:spcPct val="130000"/>
              </a:lnSpc>
            </a:pPr>
            <a:r>
              <a:rPr sz="1200" b="0" i="0">
                <a:solidFill>
                  <a:srgbClr val="7D8980"/>
                </a:solidFill>
                <a:latin typeface="Vazirmatn"/>
                <a:ea typeface="Vazirmatn"/>
                <a:cs typeface="Vazirmatn"/>
              </a:rPr>
              <a:t>فرمول تفکیک تکانه‌های افزایشی و کاهشی نرخ تورم طبق رویکرد شین و گرنجر-یون</a:t>
            </a:r>
          </a:p>
        </p:txBody>
      </p:sp>
      <p:sp>
        <p:nvSpPr>
          <p:cNvPr id="12" name="Rounded Rectangle 11"/>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مدل پژوهش بر پایه تجزیه مجموع تجمعی تکانه‌های مثبت و منفی نرخ تورم استوار است.</a:t>
            </a:r>
          </a:p>
        </p:txBody>
      </p:sp>
      <p:sp>
        <p:nvSpPr>
          <p:cNvPr id="13" name="TextBox 12"/>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۸</a:t>
            </a:r>
          </a:p>
        </p:txBody>
      </p:sp>
      <p:sp>
        <p:nvSpPr>
          <p:cNvPr id="14" name="TextBox 13"/>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16301D"/>
        </a:solidFill>
        <a:effectLst/>
      </p:bgPr>
    </p:bg>
    <p:spTree>
      <p:nvGrpSpPr>
        <p:cNvPr id="1" name=""/>
        <p:cNvGrpSpPr/>
        <p:nvPr/>
      </p:nvGrpSpPr>
      <p:grpSpPr/>
      <p:pic>
        <p:nvPicPr>
          <p:cNvPr id="2" name="Picture 1" descr="image.jpg"/>
          <p:cNvPicPr>
            <a:picLocks noChangeAspect="1"/>
          </p:cNvPicPr>
          <p:nvPr/>
        </p:nvPicPr>
        <p:blipFill>
          <a:blip r:embed="rId2"/>
          <a:srcRect t="7812" b="7812"/>
          <a:stretch>
            <a:fillRect/>
          </a:stretch>
        </p:blipFill>
        <p:spPr>
          <a:xfrm>
            <a:off x="0" y="0"/>
            <a:ext cx="12191969" cy="6858000"/>
          </a:xfrm>
          <a:prstGeom prst="rect">
            <a:avLst/>
          </a:prstGeom>
        </p:spPr>
      </p:pic>
      <p:sp>
        <p:nvSpPr>
          <p:cNvPr id="3" name="Rectangle 2"/>
          <p:cNvSpPr/>
          <p:nvPr/>
        </p:nvSpPr>
        <p:spPr>
          <a:xfrm>
            <a:off x="0" y="0"/>
            <a:ext cx="12191969" cy="6858000"/>
          </a:xfrm>
          <a:prstGeom prst="rect">
            <a:avLst/>
          </a:prstGeom>
          <a:solidFill>
            <a:srgbClr val="16301D">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2514600"/>
            <a:ext cx="10911809" cy="1097280"/>
          </a:xfrm>
          <a:prstGeom prst="rect">
            <a:avLst/>
          </a:prstGeom>
          <a:noFill/>
        </p:spPr>
        <p:txBody>
          <a:bodyPr wrap="square" anchor="t" lIns="36576" rIns="36576" tIns="0" bIns="0" rtlCol="1">
            <a:noAutofit/>
          </a:bodyPr>
          <a:lstStyle/>
          <a:p>
            <a:pPr rtl="1" algn="r">
              <a:lnSpc>
                <a:spcPct val="130000"/>
              </a:lnSpc>
            </a:pPr>
            <a:r>
              <a:rPr sz="4400" b="1" i="0">
                <a:solidFill>
                  <a:srgbClr val="FFFFFF"/>
                </a:solidFill>
                <a:latin typeface="Vazirmatn"/>
                <a:ea typeface="Vazirmatn"/>
                <a:cs typeface="Vazirmatn"/>
              </a:rPr>
              <a:t>روششناسی و داده‌های آماری پژوهش</a:t>
            </a:r>
          </a:p>
        </p:txBody>
      </p:sp>
      <p:sp>
        <p:nvSpPr>
          <p:cNvPr id="5" name="TextBox 4"/>
          <p:cNvSpPr txBox="1"/>
          <p:nvPr/>
        </p:nvSpPr>
        <p:spPr>
          <a:xfrm>
            <a:off x="640080" y="3657600"/>
            <a:ext cx="10911809" cy="548640"/>
          </a:xfrm>
          <a:prstGeom prst="rect">
            <a:avLst/>
          </a:prstGeom>
          <a:noFill/>
        </p:spPr>
        <p:txBody>
          <a:bodyPr wrap="square" anchor="t" lIns="36576" rIns="36576" tIns="0" bIns="0" rtlCol="1">
            <a:noAutofit/>
          </a:bodyPr>
          <a:lstStyle/>
          <a:p>
            <a:pPr rtl="1" algn="r">
              <a:lnSpc>
                <a:spcPct val="130000"/>
              </a:lnSpc>
            </a:pPr>
            <a:r>
              <a:rPr sz="1700" b="0" i="0">
                <a:solidFill>
                  <a:srgbClr val="A6B0A9"/>
                </a:solidFill>
                <a:latin typeface="Vazirmatn"/>
                <a:ea typeface="Vazirmatn"/>
                <a:cs typeface="Vazirmatn"/>
              </a:rPr>
              <a:t>تحلیل سری زمانی سالانه ۱۳۶۹ الی ۱۴۰۰ با سال پایه ۱۳۹۰</a:t>
            </a:r>
          </a:p>
        </p:txBody>
      </p:sp>
      <p:sp>
        <p:nvSpPr>
          <p:cNvPr id="6" name="TextBox 5"/>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A6B0A9"/>
                </a:solidFill>
                <a:latin typeface="Vazirmatn"/>
                <a:ea typeface="Vazirmatn"/>
                <a:cs typeface="Vazirmatn"/>
              </a:rPr>
              <a:t>۹</a:t>
            </a:r>
          </a:p>
        </p:txBody>
      </p:sp>
      <p:sp>
        <p:nvSpPr>
          <p:cNvPr id="7" name="TextBox 6"/>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A6B0A9"/>
                </a:solidFill>
                <a:latin typeface="Vazirmatn"/>
                <a:ea typeface="Vazirmatn"/>
                <a:cs typeface="Vazirmatn"/>
              </a:rPr>
              <a:t>اثرات تورم بر سرمایه‌گذاری کشاورزی ایران</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مزیت‌های NARDL</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مزایای رهیافت اتورگرسیون با وقفه توزیعی غیرخطی</a:t>
            </a:r>
          </a:p>
        </p:txBody>
      </p:sp>
      <p:sp>
        <p:nvSpPr>
          <p:cNvPr id="6" name="Rounded Rectangle 5"/>
          <p:cNvSpPr/>
          <p:nvPr/>
        </p:nvSpPr>
        <p:spPr>
          <a:xfrm>
            <a:off x="8571970" y="1783080"/>
            <a:ext cx="2979919" cy="1171974"/>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11487881" y="1929384"/>
            <a:ext cx="64008" cy="879366"/>
          </a:xfrm>
          <a:prstGeom prst="rect">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8791426" y="1947672"/>
            <a:ext cx="2541007" cy="842790"/>
          </a:xfrm>
          <a:prstGeom prst="rect">
            <a:avLst/>
          </a:prstGeom>
          <a:noFill/>
        </p:spPr>
        <p:txBody>
          <a:bodyPr wrap="square" anchor="ctr" lIns="36576" rIns="36576" tIns="0" bIns="0" rtlCol="1">
            <a:noAutofit/>
          </a:bodyPr>
          <a:lstStyle/>
          <a:p>
            <a:pPr rtl="1" algn="r">
              <a:lnSpc>
                <a:spcPct val="102000"/>
              </a:lnSpc>
              <a:spcAft>
                <a:spcPts val="400"/>
              </a:spcAft>
            </a:pPr>
            <a:r>
              <a:rPr sz="1312" b="1" i="0">
                <a:solidFill>
                  <a:srgbClr val="132919"/>
                </a:solidFill>
                <a:latin typeface="Vazirmatn"/>
                <a:ea typeface="Vazirmatn"/>
                <a:cs typeface="Vazirmatn"/>
              </a:rPr>
              <a:t>پوشش درجات مانایی ترکیبی</a:t>
            </a:r>
          </a:p>
          <a:p>
            <a:pPr rtl="1" algn="r">
              <a:lnSpc>
                <a:spcPct val="102000"/>
              </a:lnSpc>
            </a:pPr>
            <a:r>
              <a:rPr sz="1066" b="0" i="0">
                <a:solidFill>
                  <a:srgbClr val="7D8980"/>
                </a:solidFill>
                <a:latin typeface="Vazirmatn"/>
                <a:ea typeface="Vazirmatn"/>
                <a:cs typeface="Vazirmatn"/>
              </a:rPr>
              <a:t>قابلیت برآورد بدون نگرانی از پایا بودن در سطح یا تفاضل I(0) و I(1).</a:t>
            </a:r>
          </a:p>
        </p:txBody>
      </p:sp>
      <p:sp>
        <p:nvSpPr>
          <p:cNvPr id="9" name="Rounded Rectangle 8"/>
          <p:cNvSpPr/>
          <p:nvPr/>
        </p:nvSpPr>
        <p:spPr>
          <a:xfrm>
            <a:off x="5336019" y="1783080"/>
            <a:ext cx="2979919" cy="1171974"/>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ectangle 9"/>
          <p:cNvSpPr/>
          <p:nvPr/>
        </p:nvSpPr>
        <p:spPr>
          <a:xfrm>
            <a:off x="8251930" y="1929384"/>
            <a:ext cx="64008" cy="879366"/>
          </a:xfrm>
          <a:prstGeom prst="rect">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5555475" y="1947672"/>
            <a:ext cx="2541007" cy="842790"/>
          </a:xfrm>
          <a:prstGeom prst="rect">
            <a:avLst/>
          </a:prstGeom>
          <a:noFill/>
        </p:spPr>
        <p:txBody>
          <a:bodyPr wrap="square" anchor="ctr" lIns="36576" rIns="36576" tIns="0" bIns="0" rtlCol="1">
            <a:noAutofit/>
          </a:bodyPr>
          <a:lstStyle/>
          <a:p>
            <a:pPr rtl="1" algn="r">
              <a:lnSpc>
                <a:spcPct val="102000"/>
              </a:lnSpc>
              <a:spcAft>
                <a:spcPts val="400"/>
              </a:spcAft>
            </a:pPr>
            <a:r>
              <a:rPr sz="1312" b="1" i="0">
                <a:solidFill>
                  <a:srgbClr val="132919"/>
                </a:solidFill>
                <a:latin typeface="Vazirmatn"/>
                <a:ea typeface="Vazirmatn"/>
                <a:cs typeface="Vazirmatn"/>
              </a:rPr>
              <a:t>تحلیل پویای عدم تقارن</a:t>
            </a:r>
          </a:p>
          <a:p>
            <a:pPr rtl="1" algn="r">
              <a:lnSpc>
                <a:spcPct val="102000"/>
              </a:lnSpc>
            </a:pPr>
            <a:r>
              <a:rPr sz="1066" b="0" i="0">
                <a:solidFill>
                  <a:srgbClr val="7D8980"/>
                </a:solidFill>
                <a:latin typeface="Vazirmatn"/>
                <a:ea typeface="Vazirmatn"/>
                <a:cs typeface="Vazirmatn"/>
              </a:rPr>
              <a:t>تفکیک دقیق واکنش سرمایه‌گذاری به افزایش یا کاهش متغیرهای توضیحی.</a:t>
            </a:r>
          </a:p>
        </p:txBody>
      </p:sp>
      <p:sp>
        <p:nvSpPr>
          <p:cNvPr id="12" name="Rounded Rectangle 11"/>
          <p:cNvSpPr/>
          <p:nvPr/>
        </p:nvSpPr>
        <p:spPr>
          <a:xfrm>
            <a:off x="8571970" y="3192798"/>
            <a:ext cx="2979919" cy="1171974"/>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ectangle 12"/>
          <p:cNvSpPr/>
          <p:nvPr/>
        </p:nvSpPr>
        <p:spPr>
          <a:xfrm>
            <a:off x="11487881" y="3339102"/>
            <a:ext cx="64008" cy="879366"/>
          </a:xfrm>
          <a:prstGeom prst="rect">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8791426" y="3357390"/>
            <a:ext cx="2541007" cy="842790"/>
          </a:xfrm>
          <a:prstGeom prst="rect">
            <a:avLst/>
          </a:prstGeom>
          <a:noFill/>
        </p:spPr>
        <p:txBody>
          <a:bodyPr wrap="square" anchor="ctr" lIns="36576" rIns="36576" tIns="0" bIns="0" rtlCol="1">
            <a:noAutofit/>
          </a:bodyPr>
          <a:lstStyle/>
          <a:p>
            <a:pPr rtl="1" algn="r">
              <a:lnSpc>
                <a:spcPct val="102000"/>
              </a:lnSpc>
              <a:spcAft>
                <a:spcPts val="400"/>
              </a:spcAft>
            </a:pPr>
            <a:r>
              <a:rPr sz="1312" b="1" i="0">
                <a:solidFill>
                  <a:srgbClr val="132919"/>
                </a:solidFill>
                <a:latin typeface="Vazirmatn"/>
                <a:ea typeface="Vazirmatn"/>
                <a:cs typeface="Vazirmatn"/>
              </a:rPr>
              <a:t>رفع درون‌زایی و حجم نمونه کم</a:t>
            </a:r>
          </a:p>
          <a:p>
            <a:pPr rtl="1" algn="r">
              <a:lnSpc>
                <a:spcPct val="102000"/>
              </a:lnSpc>
            </a:pPr>
            <a:r>
              <a:rPr sz="1066" b="0" i="0">
                <a:solidFill>
                  <a:srgbClr val="7D8980"/>
                </a:solidFill>
                <a:latin typeface="Vazirmatn"/>
                <a:ea typeface="Vazirmatn"/>
                <a:cs typeface="Vazirmatn"/>
              </a:rPr>
              <a:t>عملکرد مناسب در ۳۲ مشاهده سالانه با نرم‌افزار مایکروفیت.</a:t>
            </a:r>
          </a:p>
        </p:txBody>
      </p:sp>
      <p:sp>
        <p:nvSpPr>
          <p:cNvPr id="15" name="Rounded Rectangle 14"/>
          <p:cNvSpPr/>
          <p:nvPr/>
        </p:nvSpPr>
        <p:spPr>
          <a:xfrm>
            <a:off x="1138905" y="1783080"/>
            <a:ext cx="3442256" cy="2581692"/>
          </a:xfrm>
          <a:prstGeom prst="roundRect">
            <a:avLst>
              <a:gd name="adj" fmla="val 7000"/>
            </a:avLst>
          </a:prstGeom>
          <a:solidFill>
            <a:srgbClr val="F3F7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16" name="Picture 15" descr="image.jpg"/>
          <p:cNvPicPr>
            <a:picLocks noChangeAspect="1"/>
          </p:cNvPicPr>
          <p:nvPr/>
        </p:nvPicPr>
        <p:blipFill>
          <a:blip r:embed="rId2"/>
          <a:stretch>
            <a:fillRect/>
          </a:stretch>
        </p:blipFill>
        <p:spPr>
          <a:xfrm>
            <a:off x="1138905" y="1926507"/>
            <a:ext cx="3442256" cy="2294837"/>
          </a:xfrm>
          <a:prstGeom prst="roundRect">
            <a:avLst>
              <a:gd name="adj" fmla="val 5000"/>
            </a:avLst>
          </a:prstGeom>
        </p:spPr>
      </p:pic>
      <p:sp>
        <p:nvSpPr>
          <p:cNvPr id="17" name="Rounded Rectangle 16"/>
          <p:cNvSpPr/>
          <p:nvPr/>
        </p:nvSpPr>
        <p:spPr>
          <a:xfrm>
            <a:off x="640080" y="4602516"/>
            <a:ext cx="10911809" cy="655283"/>
          </a:xfrm>
          <a:prstGeom prst="roundRect">
            <a:avLst>
              <a:gd name="adj" fmla="val 7000"/>
            </a:avLst>
          </a:prstGeom>
          <a:solidFill>
            <a:srgbClr val="FAF4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Rectangle 17"/>
          <p:cNvSpPr/>
          <p:nvPr/>
        </p:nvSpPr>
        <p:spPr>
          <a:xfrm>
            <a:off x="11497025" y="4602516"/>
            <a:ext cx="54864" cy="655283"/>
          </a:xfrm>
          <a:prstGeom prst="rect">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841247" y="4693956"/>
            <a:ext cx="10454609" cy="472403"/>
          </a:xfrm>
          <a:prstGeom prst="rect">
            <a:avLst/>
          </a:prstGeom>
          <a:noFill/>
        </p:spPr>
        <p:txBody>
          <a:bodyPr wrap="square" anchor="ctr" lIns="36576" rIns="36576" tIns="0" bIns="0" rtlCol="1">
            <a:noAutofit/>
          </a:bodyPr>
          <a:lstStyle/>
          <a:p>
            <a:pPr rtl="1" algn="r">
              <a:lnSpc>
                <a:spcPct val="120000"/>
              </a:lnSpc>
            </a:pPr>
            <a:r>
              <a:rPr sz="1300" b="1" i="0">
                <a:solidFill>
                  <a:srgbClr val="8C6D27"/>
                </a:solidFill>
                <a:latin typeface="Vazirmatn"/>
                <a:ea typeface="Vazirmatn"/>
                <a:cs typeface="Vazirmatn"/>
              </a:rPr>
              <a:t>ویژگی کلیدی الگو:  </a:t>
            </a:r>
            <a:r>
              <a:rPr sz="1300" b="0" i="0">
                <a:solidFill>
                  <a:srgbClr val="132919"/>
                </a:solidFill>
                <a:latin typeface="Vazirmatn"/>
                <a:ea typeface="Vazirmatn"/>
                <a:cs typeface="Vazirmatn"/>
              </a:rPr>
              <a:t>روش NARDL به محقق اجازه می‌دهد رفتار نامتقارن سرمایه‌گذاران را هم در تعادل بلندمدت و هم در فرآیند تعدیل کوتاه‌مدت اندازه‌گیری نماید.</a:t>
            </a:r>
          </a:p>
        </p:txBody>
      </p:sp>
      <p:sp>
        <p:nvSpPr>
          <p:cNvPr id="20" name="Rounded Rectangle 19"/>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رویکرد NARDL حتی با حجم نمونه محدود و ترکیب متغیرهای پایا و ناپایا کارایی آماری بالایی دارد.</a:t>
            </a:r>
          </a:p>
        </p:txBody>
      </p:sp>
      <p:sp>
        <p:nvSpPr>
          <p:cNvPr id="21" name="TextBox 20"/>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۱۰</a:t>
            </a:r>
          </a:p>
        </p:txBody>
      </p:sp>
      <p:sp>
        <p:nvSpPr>
          <p:cNvPr id="22" name="TextBox 21"/>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سنجش پایایی</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آزمون‌های مانایی و شکست ساختاری داده‌ها</a:t>
            </a:r>
          </a:p>
        </p:txBody>
      </p:sp>
      <p:pic>
        <p:nvPicPr>
          <p:cNvPr id="6" name="Picture 5" descr="image.jpg"/>
          <p:cNvPicPr>
            <a:picLocks noChangeAspect="1"/>
          </p:cNvPicPr>
          <p:nvPr/>
        </p:nvPicPr>
        <p:blipFill>
          <a:blip r:embed="rId2"/>
          <a:stretch>
            <a:fillRect/>
          </a:stretch>
        </p:blipFill>
        <p:spPr>
          <a:xfrm>
            <a:off x="640080" y="1783080"/>
            <a:ext cx="3474720" cy="3474720"/>
          </a:xfrm>
          <a:prstGeom prst="roundRect">
            <a:avLst>
              <a:gd name="adj" fmla="val 5000"/>
            </a:avLst>
          </a:prstGeom>
        </p:spPr>
      </p:pic>
      <p:sp>
        <p:nvSpPr>
          <p:cNvPr id="7" name="Rounded Rectangle 6"/>
          <p:cNvSpPr/>
          <p:nvPr/>
        </p:nvSpPr>
        <p:spPr>
          <a:xfrm>
            <a:off x="8153384" y="1783080"/>
            <a:ext cx="3398504" cy="1545336"/>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ectangle 7"/>
          <p:cNvSpPr/>
          <p:nvPr/>
        </p:nvSpPr>
        <p:spPr>
          <a:xfrm>
            <a:off x="8153384" y="1755648"/>
            <a:ext cx="3398504" cy="64008"/>
          </a:xfrm>
          <a:prstGeom prst="rect">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9642325" y="1572768"/>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۱</a:t>
            </a:r>
          </a:p>
        </p:txBody>
      </p:sp>
      <p:sp>
        <p:nvSpPr>
          <p:cNvPr id="10" name="TextBox 9"/>
          <p:cNvSpPr txBox="1"/>
          <p:nvPr/>
        </p:nvSpPr>
        <p:spPr>
          <a:xfrm>
            <a:off x="8354552" y="2148840"/>
            <a:ext cx="2996168" cy="1069848"/>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آزمون ریشه واحد زیوت-اندریوز</a:t>
            </a:r>
          </a:p>
          <a:p>
            <a:pPr rtl="1" algn="r">
              <a:lnSpc>
                <a:spcPct val="102000"/>
              </a:lnSpc>
            </a:pPr>
            <a:r>
              <a:rPr sz="1056" b="0" i="0">
                <a:solidFill>
                  <a:srgbClr val="7D8980"/>
                </a:solidFill>
                <a:latin typeface="Vazirmatn"/>
                <a:ea typeface="Vazirmatn"/>
                <a:cs typeface="Vazirmatn"/>
              </a:rPr>
              <a:t>تمام متغیرهای الگو پس از یک بار تفاضل‌گیری کاملاً پایا I(1) شدند</a:t>
            </a:r>
          </a:p>
        </p:txBody>
      </p:sp>
      <p:sp>
        <p:nvSpPr>
          <p:cNvPr id="11" name="Rounded Rectangle 10"/>
          <p:cNvSpPr/>
          <p:nvPr/>
        </p:nvSpPr>
        <p:spPr>
          <a:xfrm>
            <a:off x="4480560" y="1783080"/>
            <a:ext cx="3398504" cy="1545336"/>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p:cNvSpPr/>
          <p:nvPr/>
        </p:nvSpPr>
        <p:spPr>
          <a:xfrm>
            <a:off x="4480560" y="1755648"/>
            <a:ext cx="3398504" cy="64008"/>
          </a:xfrm>
          <a:prstGeom prst="rect">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5969500" y="1572768"/>
            <a:ext cx="420624" cy="420624"/>
          </a:xfrm>
          <a:prstGeom prst="roundRect">
            <a:avLst>
              <a:gd name="adj" fmla="val 25000"/>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۲</a:t>
            </a:r>
          </a:p>
        </p:txBody>
      </p:sp>
      <p:sp>
        <p:nvSpPr>
          <p:cNvPr id="14" name="TextBox 13"/>
          <p:cNvSpPr txBox="1"/>
          <p:nvPr/>
        </p:nvSpPr>
        <p:spPr>
          <a:xfrm>
            <a:off x="4681728" y="2148840"/>
            <a:ext cx="2996168" cy="1069848"/>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آزمون هم‌انباشتگی با شکست گریگوری-هانسن</a:t>
            </a:r>
          </a:p>
          <a:p>
            <a:pPr rtl="1" algn="r">
              <a:lnSpc>
                <a:spcPct val="102000"/>
              </a:lnSpc>
            </a:pPr>
            <a:r>
              <a:rPr sz="1056" b="0" i="0">
                <a:solidFill>
                  <a:srgbClr val="7D8980"/>
                </a:solidFill>
                <a:latin typeface="Vazirmatn"/>
                <a:ea typeface="Vazirmatn"/>
                <a:cs typeface="Vazirmatn"/>
              </a:rPr>
              <a:t>وجود رابطه تعادلی بلندمدت پایدار با وجود تغییر ساختار در سال‌های ۱۳۹۶ و ۱۳۹۷</a:t>
            </a:r>
          </a:p>
        </p:txBody>
      </p:sp>
      <p:sp>
        <p:nvSpPr>
          <p:cNvPr id="15" name="Rounded Rectangle 14"/>
          <p:cNvSpPr/>
          <p:nvPr/>
        </p:nvSpPr>
        <p:spPr>
          <a:xfrm>
            <a:off x="8153384" y="3712463"/>
            <a:ext cx="3398504" cy="1545336"/>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ectangle 15"/>
          <p:cNvSpPr/>
          <p:nvPr/>
        </p:nvSpPr>
        <p:spPr>
          <a:xfrm>
            <a:off x="8153384" y="3685031"/>
            <a:ext cx="3398504" cy="64008"/>
          </a:xfrm>
          <a:prstGeom prst="rect">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9642325" y="3502151"/>
            <a:ext cx="420624" cy="420624"/>
          </a:xfrm>
          <a:prstGeom prst="roundRect">
            <a:avLst>
              <a:gd name="adj" fmla="val 25000"/>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۳</a:t>
            </a:r>
          </a:p>
        </p:txBody>
      </p:sp>
      <p:sp>
        <p:nvSpPr>
          <p:cNvPr id="18" name="TextBox 17"/>
          <p:cNvSpPr txBox="1"/>
          <p:nvPr/>
        </p:nvSpPr>
        <p:spPr>
          <a:xfrm>
            <a:off x="8354552" y="4078224"/>
            <a:ext cx="2996168" cy="1069848"/>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تعیین وقفه‌های بهینه الگو</a:t>
            </a:r>
          </a:p>
          <a:p>
            <a:pPr rtl="1" algn="r">
              <a:lnSpc>
                <a:spcPct val="102000"/>
              </a:lnSpc>
            </a:pPr>
            <a:r>
              <a:rPr sz="1056" b="0" i="0">
                <a:solidFill>
                  <a:srgbClr val="7D8980"/>
                </a:solidFill>
                <a:latin typeface="Vazirmatn"/>
                <a:ea typeface="Vazirmatn"/>
                <a:cs typeface="Vazirmatn"/>
              </a:rPr>
              <a:t>استفاده از معیارهای AIC و SBC برای انتخاب دقیق طول وقفه متغیرها</a:t>
            </a:r>
          </a:p>
        </p:txBody>
      </p:sp>
      <p:sp>
        <p:nvSpPr>
          <p:cNvPr id="19" name="Rounded Rectangle 18"/>
          <p:cNvSpPr/>
          <p:nvPr/>
        </p:nvSpPr>
        <p:spPr>
          <a:xfrm>
            <a:off x="4480560" y="3712463"/>
            <a:ext cx="3398504" cy="1545336"/>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ectangle 19"/>
          <p:cNvSpPr/>
          <p:nvPr/>
        </p:nvSpPr>
        <p:spPr>
          <a:xfrm>
            <a:off x="4480560" y="3685031"/>
            <a:ext cx="3398504" cy="64008"/>
          </a:xfrm>
          <a:prstGeom prst="rect">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5969500" y="3502151"/>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۴</a:t>
            </a:r>
          </a:p>
        </p:txBody>
      </p:sp>
      <p:sp>
        <p:nvSpPr>
          <p:cNvPr id="22" name="TextBox 21"/>
          <p:cNvSpPr txBox="1"/>
          <p:nvPr/>
        </p:nvSpPr>
        <p:spPr>
          <a:xfrm>
            <a:off x="4681728" y="4078224"/>
            <a:ext cx="2996168" cy="1069848"/>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آزمون هم‌انباشتگی کرانه‌های پسران</a:t>
            </a:r>
          </a:p>
          <a:p>
            <a:pPr rtl="1" algn="r">
              <a:lnSpc>
                <a:spcPct val="102000"/>
              </a:lnSpc>
            </a:pPr>
            <a:r>
              <a:rPr sz="1056" b="0" i="0">
                <a:solidFill>
                  <a:srgbClr val="7D8980"/>
                </a:solidFill>
                <a:latin typeface="Vazirmatn"/>
                <a:ea typeface="Vazirmatn"/>
                <a:cs typeface="Vazirmatn"/>
              </a:rPr>
              <a:t>آماره محاسباتی ۱۱.۲۲ در برابر کرانه بحرانی ۶.۸۲ در سطح یک درصد معنادار شد</a:t>
            </a:r>
          </a:p>
        </p:txBody>
      </p:sp>
      <p:sp>
        <p:nvSpPr>
          <p:cNvPr id="23" name="Rounded Rectangle 22"/>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آزمون‌های زیوت-اندریوز و گریگوری-هانسن وقوع شکست ساختاری در سال‌های ۱۳۹۶ و ۱۳۹۷ را تایید کردند.</a:t>
            </a:r>
          </a:p>
        </p:txBody>
      </p:sp>
      <p:sp>
        <p:nvSpPr>
          <p:cNvPr id="24" name="TextBox 23"/>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۱۱</a:t>
            </a:r>
          </a:p>
        </p:txBody>
      </p:sp>
      <p:sp>
        <p:nvSpPr>
          <p:cNvPr id="25" name="TextBox 24"/>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شواهد آماری</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روند شاخص‌های قیمت تولیدکننده و مصرف‌کننده</a:t>
            </a:r>
          </a:p>
        </p:txBody>
      </p:sp>
      <p:sp>
        <p:nvSpPr>
          <p:cNvPr id="6" name="Rounded Rectangle 5"/>
          <p:cNvSpPr/>
          <p:nvPr/>
        </p:nvSpPr>
        <p:spPr>
          <a:xfrm>
            <a:off x="8214329" y="1783080"/>
            <a:ext cx="3337560" cy="3474720"/>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1" anchor="ctr" wrap="square" lIns="219456" rIns="219456" tIns="237744" bIns="182880"/>
          <a:lstStyle/>
          <a:p>
            <a:pPr algn="r" rtl="1">
              <a:spcAft>
                <a:spcPts val="1000"/>
              </a:spcAft>
            </a:pPr>
            <a:r>
              <a:rPr sz="1200" b="1" i="0">
                <a:solidFill>
                  <a:srgbClr val="588C4F"/>
                </a:solidFill>
                <a:latin typeface="Vazirmatn"/>
                <a:ea typeface="Vazirmatn"/>
                <a:cs typeface="Vazirmatn"/>
              </a:rPr>
              <a:t>تحلیل</a:t>
            </a:r>
          </a:p>
          <a:p>
            <a:pPr rtl="1" algn="r">
              <a:lnSpc>
                <a:spcPct val="135000"/>
              </a:lnSpc>
            </a:pPr>
            <a:r>
              <a:rPr sz="1400" b="0" i="0">
                <a:solidFill>
                  <a:srgbClr val="132919"/>
                </a:solidFill>
                <a:latin typeface="Vazirmatn"/>
                <a:ea typeface="Vazirmatn"/>
                <a:cs typeface="Vazirmatn"/>
              </a:rPr>
              <a:t>در دهه ۱۳۹۰ شاخص قیمت خرده‌فروشی خوراکی‌ها رشد بسیار سریع‌تری نسبت به قیمت دریافتی کشاورزان داشته است.</a:t>
            </a:r>
          </a:p>
          <a:p>
            <a:pPr rtl="1" algn="r">
              <a:spcBef>
                <a:spcPts val="1200"/>
              </a:spcBef>
            </a:pPr>
            <a:r>
              <a:rPr sz="1000" b="0" i="0">
                <a:solidFill>
                  <a:srgbClr val="7D8980"/>
                </a:solidFill>
                <a:latin typeface="Vazirmatn"/>
                <a:ea typeface="Vazirmatn"/>
                <a:cs typeface="Vazirmatn"/>
              </a:rPr>
              <a:t>منبع: محاسبات تحقیق بر مبنای سال پایه ۱۳۹۰ (جدول و نمودار ۲ مقاله)</a:t>
            </a:r>
          </a:p>
        </p:txBody>
      </p:sp>
      <p:sp>
        <p:nvSpPr>
          <p:cNvPr id="7" name="TextBox 6"/>
          <p:cNvSpPr txBox="1"/>
          <p:nvPr/>
        </p:nvSpPr>
        <p:spPr>
          <a:xfrm>
            <a:off x="640080" y="1746504"/>
            <a:ext cx="7254209" cy="256032"/>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محور عمودی: شاخص قیمت (۱۰۰=۱۳۹۰)  |  محور افقی: دوره‌های ۵ ساله</a:t>
            </a:r>
          </a:p>
        </p:txBody>
      </p:sp>
      <p:graphicFrame>
        <p:nvGraphicFramePr>
          <p:cNvPr id="8" name="Chart 7"/>
          <p:cNvGraphicFramePr>
            <a:graphicFrameLocks noGrp="1"/>
          </p:cNvGraphicFramePr>
          <p:nvPr/>
        </p:nvGraphicFramePr>
        <p:xfrm>
          <a:off x="640080" y="2020824"/>
          <a:ext cx="7254209" cy="3236976"/>
        </p:xfrm>
        <a:graphic>
          <a:graphicData uri="http://schemas.openxmlformats.org/drawingml/2006/chart">
            <c:chart xmlns:c="http://schemas.openxmlformats.org/drawingml/2006/chart" r:id="rId2"/>
          </a:graphicData>
        </a:graphic>
      </p:graphicFrame>
      <p:sp>
        <p:nvSpPr>
          <p:cNvPr id="9" name="Rounded Rectangle 8"/>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جهش شدید شاخص خوراکی‌ها پس از هدفمندی یارانه‌ها از شاخص قیمت سر مزرعه پیشی گرفت.</a:t>
            </a:r>
          </a:p>
        </p:txBody>
      </p:sp>
      <p:sp>
        <p:nvSpPr>
          <p:cNvPr id="10" name="TextBox 9"/>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۱۲</a:t>
            </a:r>
          </a:p>
        </p:txBody>
      </p:sp>
      <p:sp>
        <p:nvSpPr>
          <p:cNvPr id="11" name="TextBox 10"/>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16301D"/>
        </a:solidFill>
        <a:effectLst/>
      </p:bgPr>
    </p:bg>
    <p:spTree>
      <p:nvGrpSpPr>
        <p:cNvPr id="1" name=""/>
        <p:cNvGrpSpPr/>
        <p:nvPr/>
      </p:nvGrpSpPr>
      <p:grpSpPr/>
      <p:pic>
        <p:nvPicPr>
          <p:cNvPr id="2" name="Picture 1" descr="image.jpg"/>
          <p:cNvPicPr>
            <a:picLocks noChangeAspect="1"/>
          </p:cNvPicPr>
          <p:nvPr/>
        </p:nvPicPr>
        <p:blipFill>
          <a:blip r:embed="rId2"/>
          <a:srcRect t="7812" b="7812"/>
          <a:stretch>
            <a:fillRect/>
          </a:stretch>
        </p:blipFill>
        <p:spPr>
          <a:xfrm>
            <a:off x="0" y="0"/>
            <a:ext cx="12191969" cy="6858000"/>
          </a:xfrm>
          <a:prstGeom prst="rect">
            <a:avLst/>
          </a:prstGeom>
        </p:spPr>
      </p:pic>
      <p:sp>
        <p:nvSpPr>
          <p:cNvPr id="3" name="Rectangle 2"/>
          <p:cNvSpPr/>
          <p:nvPr/>
        </p:nvSpPr>
        <p:spPr>
          <a:xfrm>
            <a:off x="0" y="0"/>
            <a:ext cx="12191969" cy="6858000"/>
          </a:xfrm>
          <a:prstGeom prst="rect">
            <a:avLst/>
          </a:prstGeom>
          <a:solidFill>
            <a:srgbClr val="16301D">
              <a:alpha val="66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2514600"/>
            <a:ext cx="10911809" cy="1097280"/>
          </a:xfrm>
          <a:prstGeom prst="rect">
            <a:avLst/>
          </a:prstGeom>
          <a:noFill/>
        </p:spPr>
        <p:txBody>
          <a:bodyPr wrap="square" anchor="t" lIns="36576" rIns="36576" tIns="0" bIns="0" rtlCol="1">
            <a:noAutofit/>
          </a:bodyPr>
          <a:lstStyle/>
          <a:p>
            <a:pPr rtl="1" algn="r">
              <a:lnSpc>
                <a:spcPct val="130000"/>
              </a:lnSpc>
            </a:pPr>
            <a:r>
              <a:rPr sz="4400" b="1" i="0">
                <a:solidFill>
                  <a:srgbClr val="FFFFFF"/>
                </a:solidFill>
                <a:latin typeface="Vazirmatn"/>
                <a:ea typeface="Vazirmatn"/>
                <a:cs typeface="Vazirmatn"/>
              </a:rPr>
              <a:t>یافته‌های برآورد مدل NARDL</a:t>
            </a:r>
          </a:p>
        </p:txBody>
      </p:sp>
      <p:sp>
        <p:nvSpPr>
          <p:cNvPr id="5" name="TextBox 4"/>
          <p:cNvSpPr txBox="1"/>
          <p:nvPr/>
        </p:nvSpPr>
        <p:spPr>
          <a:xfrm>
            <a:off x="640080" y="3657600"/>
            <a:ext cx="10911809" cy="548640"/>
          </a:xfrm>
          <a:prstGeom prst="rect">
            <a:avLst/>
          </a:prstGeom>
          <a:noFill/>
        </p:spPr>
        <p:txBody>
          <a:bodyPr wrap="square" anchor="t" lIns="36576" rIns="36576" tIns="0" bIns="0" rtlCol="1">
            <a:noAutofit/>
          </a:bodyPr>
          <a:lstStyle/>
          <a:p>
            <a:pPr rtl="1" algn="r">
              <a:lnSpc>
                <a:spcPct val="130000"/>
              </a:lnSpc>
            </a:pPr>
            <a:r>
              <a:rPr sz="1700" b="0" i="0">
                <a:solidFill>
                  <a:srgbClr val="A6B0A9"/>
                </a:solidFill>
                <a:latin typeface="Vazirmatn"/>
                <a:ea typeface="Vazirmatn"/>
                <a:cs typeface="Vazirmatn"/>
              </a:rPr>
              <a:t>تحلیل ضرایب تعادلی بلندمدت، الگوی کوتاه‌مدت و آزمون‌های تشخیصی</a:t>
            </a:r>
          </a:p>
        </p:txBody>
      </p:sp>
      <p:sp>
        <p:nvSpPr>
          <p:cNvPr id="6" name="TextBox 5"/>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A6B0A9"/>
                </a:solidFill>
                <a:latin typeface="Vazirmatn"/>
                <a:ea typeface="Vazirmatn"/>
                <a:cs typeface="Vazirmatn"/>
              </a:rPr>
              <a:t>۱۳</a:t>
            </a:r>
          </a:p>
        </p:txBody>
      </p:sp>
      <p:sp>
        <p:nvSpPr>
          <p:cNvPr id="7" name="TextBox 6"/>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A6B0A9"/>
                </a:solidFill>
                <a:latin typeface="Vazirmatn"/>
                <a:ea typeface="Vazirmatn"/>
                <a:cs typeface="Vazirmatn"/>
              </a:rPr>
              <a:t>اثرات تورم بر سرمایه‌گذاری کشاورزی ایران</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برآورد بلندمدت</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نتایج تخمین رابطه تعادلی بلندمدت مدل NARDL</a:t>
            </a:r>
          </a:p>
        </p:txBody>
      </p:sp>
      <p:graphicFrame>
        <p:nvGraphicFramePr>
          <p:cNvPr id="6" name="Table 5"/>
          <p:cNvGraphicFramePr>
            <a:graphicFrameLocks noGrp="1"/>
          </p:cNvGraphicFramePr>
          <p:nvPr/>
        </p:nvGraphicFramePr>
        <p:xfrm>
          <a:off x="640080" y="1783080"/>
          <a:ext cx="10911805" cy="3154672"/>
        </p:xfrm>
        <a:graphic>
          <a:graphicData uri="http://schemas.openxmlformats.org/drawingml/2006/table">
            <a:tbl>
              <a:tblPr>
                <a:tableStyleId>{2D5ABB26-0587-4C30-8999-92F81FD0307C}</a:tableStyleId>
              </a:tblPr>
              <a:tblGrid>
                <a:gridCol w="2182361"/>
                <a:gridCol w="2182361"/>
                <a:gridCol w="2182361"/>
                <a:gridCol w="2182361"/>
                <a:gridCol w="2182361"/>
              </a:tblGrid>
              <a:tr h="394334">
                <a:tc>
                  <a:txBody>
                    <a:bodyPr wrap="square" rtlCol="1"/>
                    <a:lstStyle/>
                    <a:p>
                      <a:pPr rtl="1" algn="r"/>
                      <a:r>
                        <a:rPr sz="1300" b="1" i="0">
                          <a:solidFill>
                            <a:srgbClr val="FFFFFF"/>
                          </a:solidFill>
                          <a:latin typeface="Vazirmatn"/>
                          <a:ea typeface="Vazirmatn"/>
                          <a:cs typeface="Vazirmatn"/>
                        </a:rPr>
                        <a:t>عامل تورم واریانس (VIF)</a:t>
                      </a:r>
                    </a:p>
                  </a:txBody>
                  <a:tcPr marL="146304" marR="146304" marT="36576" marB="36576" anchor="ctr">
                    <a:solidFill>
                      <a:srgbClr val="16301D"/>
                    </a:solidFill>
                  </a:tcPr>
                </a:tc>
                <a:tc>
                  <a:txBody>
                    <a:bodyPr wrap="square" rtlCol="1"/>
                    <a:lstStyle/>
                    <a:p>
                      <a:pPr rtl="1" algn="r"/>
                      <a:r>
                        <a:rPr sz="1300" b="1" i="0">
                          <a:solidFill>
                            <a:srgbClr val="FFFFFF"/>
                          </a:solidFill>
                          <a:latin typeface="Vazirmatn"/>
                          <a:ea typeface="Vazirmatn"/>
                          <a:cs typeface="Vazirmatn"/>
                        </a:rPr>
                        <a:t>سطح معناداری</a:t>
                      </a:r>
                    </a:p>
                  </a:txBody>
                  <a:tcPr marL="146304" marR="146304" marT="36576" marB="36576" anchor="ctr">
                    <a:solidFill>
                      <a:srgbClr val="16301D"/>
                    </a:solidFill>
                  </a:tcPr>
                </a:tc>
                <a:tc>
                  <a:txBody>
                    <a:bodyPr wrap="square" rtlCol="1"/>
                    <a:lstStyle/>
                    <a:p>
                      <a:pPr rtl="1" algn="r"/>
                      <a:r>
                        <a:rPr sz="1300" b="1" i="0">
                          <a:solidFill>
                            <a:srgbClr val="FFFFFF"/>
                          </a:solidFill>
                          <a:latin typeface="Vazirmatn"/>
                          <a:ea typeface="Vazirmatn"/>
                          <a:cs typeface="Vazirmatn"/>
                        </a:rPr>
                        <a:t>آماره t</a:t>
                      </a:r>
                    </a:p>
                  </a:txBody>
                  <a:tcPr marL="146304" marR="146304" marT="36576" marB="36576" anchor="ctr">
                    <a:solidFill>
                      <a:srgbClr val="16301D"/>
                    </a:solidFill>
                  </a:tcPr>
                </a:tc>
                <a:tc>
                  <a:txBody>
                    <a:bodyPr wrap="square" rtlCol="1"/>
                    <a:lstStyle/>
                    <a:p>
                      <a:pPr rtl="1" algn="r"/>
                      <a:r>
                        <a:rPr sz="1300" b="1" i="0">
                          <a:solidFill>
                            <a:srgbClr val="FFFFFF"/>
                          </a:solidFill>
                          <a:latin typeface="Vazirmatn"/>
                          <a:ea typeface="Vazirmatn"/>
                          <a:cs typeface="Vazirmatn"/>
                        </a:rPr>
                        <a:t>ضریب برآوردی</a:t>
                      </a:r>
                    </a:p>
                  </a:txBody>
                  <a:tcPr marL="146304" marR="146304" marT="36576" marB="36576" anchor="ctr">
                    <a:solidFill>
                      <a:srgbClr val="16301D"/>
                    </a:solidFill>
                  </a:tcPr>
                </a:tc>
                <a:tc>
                  <a:txBody>
                    <a:bodyPr wrap="square" rtlCol="1"/>
                    <a:lstStyle/>
                    <a:p>
                      <a:pPr rtl="1" algn="r"/>
                      <a:r>
                        <a:rPr sz="1300" b="1" i="0">
                          <a:solidFill>
                            <a:srgbClr val="FFFFFF"/>
                          </a:solidFill>
                          <a:latin typeface="Vazirmatn"/>
                          <a:ea typeface="Vazirmatn"/>
                          <a:cs typeface="Vazirmatn"/>
                        </a:rPr>
                        <a:t>متغیر الگو</a:t>
                      </a:r>
                    </a:p>
                  </a:txBody>
                  <a:tcPr marL="146304" marR="146304" marT="36576" marB="36576" anchor="ctr">
                    <a:solidFill>
                      <a:srgbClr val="16301D"/>
                    </a:solidFill>
                  </a:tcPr>
                </a:tc>
              </a:tr>
              <a:tr h="394334">
                <a:tc>
                  <a:txBody>
                    <a:bodyPr wrap="square" rtlCol="1"/>
                    <a:lstStyle/>
                    <a:p>
                      <a:pPr rtl="1" algn="r"/>
                      <a:r>
                        <a:rPr sz="1300" b="0" i="0">
                          <a:solidFill>
                            <a:srgbClr val="132919"/>
                          </a:solidFill>
                          <a:latin typeface="Vazirmatn"/>
                          <a:ea typeface="Vazirmatn"/>
                          <a:cs typeface="Vazirmatn"/>
                        </a:rPr>
                        <a:t>۰.۹۳</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معنادار در سطح ۱٪</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-۲.۶۷</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-۰.۲۴۲</a:t>
                      </a:r>
                    </a:p>
                  </a:txBody>
                  <a:tcPr marL="146304" marR="146304" marT="36576" marB="36576" anchor="ctr">
                    <a:lnB w="7620" cap="flat" cmpd="sng" algn="ctr">
                      <a:solidFill>
                        <a:srgbClr val="D0DFCE"/>
                      </a:solidFill>
                      <a:prstDash val="solid"/>
                    </a:lnB>
                    <a:solidFill>
                      <a:srgbClr val="FAF4E6"/>
                    </a:solidFill>
                  </a:tcPr>
                </a:tc>
                <a:tc>
                  <a:txBody>
                    <a:bodyPr wrap="square" rtlCol="1"/>
                    <a:lstStyle/>
                    <a:p>
                      <a:pPr rtl="1" algn="r"/>
                      <a:r>
                        <a:rPr sz="1300" b="0" i="0">
                          <a:solidFill>
                            <a:srgbClr val="132919"/>
                          </a:solidFill>
                          <a:latin typeface="Vazirmatn"/>
                          <a:ea typeface="Vazirmatn"/>
                          <a:cs typeface="Vazirmatn"/>
                        </a:rPr>
                        <a:t>نرخ بهره تسهیلات (IR)</a:t>
                      </a:r>
                    </a:p>
                  </a:txBody>
                  <a:tcPr marL="146304" marR="146304" marT="36576" marB="36576" anchor="ctr">
                    <a:lnB w="7620" cap="flat" cmpd="sng" algn="ctr">
                      <a:solidFill>
                        <a:srgbClr val="D0DFCE"/>
                      </a:solidFill>
                      <a:prstDash val="solid"/>
                    </a:lnB>
                    <a:solidFill>
                      <a:srgbClr val="FFFFFF"/>
                    </a:solidFill>
                  </a:tcPr>
                </a:tc>
              </a:tr>
              <a:tr h="394334">
                <a:tc>
                  <a:txBody>
                    <a:bodyPr wrap="square" rtlCol="1"/>
                    <a:lstStyle/>
                    <a:p>
                      <a:pPr rtl="1" algn="r"/>
                      <a:r>
                        <a:rPr sz="1300" b="0" i="0">
                          <a:solidFill>
                            <a:srgbClr val="132919"/>
                          </a:solidFill>
                          <a:latin typeface="Vazirmatn"/>
                          <a:ea typeface="Vazirmatn"/>
                          <a:cs typeface="Vazirmatn"/>
                        </a:rPr>
                        <a:t>۱.۱۲</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معنادار در سطح ۵٪</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+۲.۳۸</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+۰.۲۱۷</a:t>
                      </a:r>
                    </a:p>
                  </a:txBody>
                  <a:tcPr marL="146304" marR="146304" marT="36576" marB="36576" anchor="ctr">
                    <a:lnB w="7620" cap="flat" cmpd="sng" algn="ctr">
                      <a:solidFill>
                        <a:srgbClr val="D0DFCE"/>
                      </a:solidFill>
                      <a:prstDash val="solid"/>
                    </a:lnB>
                    <a:solidFill>
                      <a:srgbClr val="FAF4E6"/>
                    </a:solidFill>
                  </a:tcPr>
                </a:tc>
                <a:tc>
                  <a:txBody>
                    <a:bodyPr wrap="square" rtlCol="1"/>
                    <a:lstStyle/>
                    <a:p>
                      <a:pPr rtl="1" algn="r"/>
                      <a:r>
                        <a:rPr sz="1300" b="0" i="0">
                          <a:solidFill>
                            <a:srgbClr val="132919"/>
                          </a:solidFill>
                          <a:latin typeface="Vazirmatn"/>
                          <a:ea typeface="Vazirmatn"/>
                          <a:cs typeface="Vazirmatn"/>
                        </a:rPr>
                        <a:t>شاخص قیمت تولیدکننده (APPI)</a:t>
                      </a:r>
                    </a:p>
                  </a:txBody>
                  <a:tcPr marL="146304" marR="146304" marT="36576" marB="36576" anchor="ctr">
                    <a:lnB w="7620" cap="flat" cmpd="sng" algn="ctr">
                      <a:solidFill>
                        <a:srgbClr val="D0DFCE"/>
                      </a:solidFill>
                      <a:prstDash val="solid"/>
                    </a:lnB>
                    <a:solidFill>
                      <a:srgbClr val="FFFFFF"/>
                    </a:solidFill>
                  </a:tcPr>
                </a:tc>
              </a:tr>
              <a:tr h="394334">
                <a:tc>
                  <a:txBody>
                    <a:bodyPr wrap="square" rtlCol="1"/>
                    <a:lstStyle/>
                    <a:p>
                      <a:pPr rtl="1" algn="r"/>
                      <a:r>
                        <a:rPr sz="1300" b="0" i="0">
                          <a:solidFill>
                            <a:srgbClr val="132919"/>
                          </a:solidFill>
                          <a:latin typeface="Vazirmatn"/>
                          <a:ea typeface="Vazirmatn"/>
                          <a:cs typeface="Vazirmatn"/>
                        </a:rPr>
                        <a:t>۰.۸۹</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معنادار در سطح ۵٪</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+۲.۶۱</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+۰.۱۸۳</a:t>
                      </a:r>
                    </a:p>
                  </a:txBody>
                  <a:tcPr marL="146304" marR="146304" marT="36576" marB="36576" anchor="ctr">
                    <a:lnB w="7620" cap="flat" cmpd="sng" algn="ctr">
                      <a:solidFill>
                        <a:srgbClr val="D0DFCE"/>
                      </a:solidFill>
                      <a:prstDash val="solid"/>
                    </a:lnB>
                    <a:solidFill>
                      <a:srgbClr val="FAF4E6"/>
                    </a:solidFill>
                  </a:tcPr>
                </a:tc>
                <a:tc>
                  <a:txBody>
                    <a:bodyPr wrap="square" rtlCol="1"/>
                    <a:lstStyle/>
                    <a:p>
                      <a:pPr rtl="1" algn="r"/>
                      <a:r>
                        <a:rPr sz="1300" b="0" i="0">
                          <a:solidFill>
                            <a:srgbClr val="132919"/>
                          </a:solidFill>
                          <a:latin typeface="Vazirmatn"/>
                          <a:ea typeface="Vazirmatn"/>
                          <a:cs typeface="Vazirmatn"/>
                        </a:rPr>
                        <a:t>ارزش افزوده کشاورزی (VAA)</a:t>
                      </a:r>
                    </a:p>
                  </a:txBody>
                  <a:tcPr marL="146304" marR="146304" marT="36576" marB="36576" anchor="ctr">
                    <a:lnB w="7620" cap="flat" cmpd="sng" algn="ctr">
                      <a:solidFill>
                        <a:srgbClr val="D0DFCE"/>
                      </a:solidFill>
                      <a:prstDash val="solid"/>
                    </a:lnB>
                    <a:solidFill>
                      <a:srgbClr val="FFFFFF"/>
                    </a:solidFill>
                  </a:tcPr>
                </a:tc>
              </a:tr>
              <a:tr h="394334">
                <a:tc>
                  <a:txBody>
                    <a:bodyPr wrap="square" rtlCol="1"/>
                    <a:lstStyle/>
                    <a:p>
                      <a:pPr rtl="1" algn="r"/>
                      <a:r>
                        <a:rPr sz="1300" b="0" i="0">
                          <a:solidFill>
                            <a:srgbClr val="132919"/>
                          </a:solidFill>
                          <a:latin typeface="Vazirmatn"/>
                          <a:ea typeface="Vazirmatn"/>
                          <a:cs typeface="Vazirmatn"/>
                        </a:rPr>
                        <a:t>۱.۰۶</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معنادار در سطح ۱٪</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+۳.۵۲</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+۰.۱۵۴</a:t>
                      </a:r>
                    </a:p>
                  </a:txBody>
                  <a:tcPr marL="146304" marR="146304" marT="36576" marB="36576" anchor="ctr">
                    <a:lnB w="7620" cap="flat" cmpd="sng" algn="ctr">
                      <a:solidFill>
                        <a:srgbClr val="D0DFCE"/>
                      </a:solidFill>
                      <a:prstDash val="solid"/>
                    </a:lnB>
                    <a:solidFill>
                      <a:srgbClr val="FAF4E6"/>
                    </a:solidFill>
                  </a:tcPr>
                </a:tc>
                <a:tc>
                  <a:txBody>
                    <a:bodyPr wrap="square" rtlCol="1"/>
                    <a:lstStyle/>
                    <a:p>
                      <a:pPr rtl="1" algn="r"/>
                      <a:r>
                        <a:rPr sz="1300" b="0" i="0">
                          <a:solidFill>
                            <a:srgbClr val="132919"/>
                          </a:solidFill>
                          <a:latin typeface="Vazirmatn"/>
                          <a:ea typeface="Vazirmatn"/>
                          <a:cs typeface="Vazirmatn"/>
                        </a:rPr>
                        <a:t>بهره‌وری سرمایه خالص (KP)</a:t>
                      </a:r>
                    </a:p>
                  </a:txBody>
                  <a:tcPr marL="146304" marR="146304" marT="36576" marB="36576" anchor="ctr">
                    <a:lnB w="7620" cap="flat" cmpd="sng" algn="ctr">
                      <a:solidFill>
                        <a:srgbClr val="D0DFCE"/>
                      </a:solidFill>
                      <a:prstDash val="solid"/>
                    </a:lnB>
                    <a:solidFill>
                      <a:srgbClr val="FFFFFF"/>
                    </a:solidFill>
                  </a:tcPr>
                </a:tc>
              </a:tr>
              <a:tr h="394334">
                <a:tc>
                  <a:txBody>
                    <a:bodyPr wrap="square" rtlCol="1"/>
                    <a:lstStyle/>
                    <a:p>
                      <a:pPr rtl="1" algn="r"/>
                      <a:r>
                        <a:rPr sz="1300" b="0" i="0">
                          <a:solidFill>
                            <a:srgbClr val="132919"/>
                          </a:solidFill>
                          <a:latin typeface="Vazirmatn"/>
                          <a:ea typeface="Vazirmatn"/>
                          <a:cs typeface="Vazirmatn"/>
                        </a:rPr>
                        <a:t>۰.۹۸</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معنادار در سطح ۱٪</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-۳.۲۸</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-۰.۱۷۲</a:t>
                      </a:r>
                    </a:p>
                  </a:txBody>
                  <a:tcPr marL="146304" marR="146304" marT="36576" marB="36576" anchor="ctr">
                    <a:lnB w="7620" cap="flat" cmpd="sng" algn="ctr">
                      <a:solidFill>
                        <a:srgbClr val="D0DFCE"/>
                      </a:solidFill>
                      <a:prstDash val="solid"/>
                    </a:lnB>
                    <a:solidFill>
                      <a:srgbClr val="FAF4E6"/>
                    </a:solidFill>
                  </a:tcPr>
                </a:tc>
                <a:tc>
                  <a:txBody>
                    <a:bodyPr wrap="square" rtlCol="1"/>
                    <a:lstStyle/>
                    <a:p>
                      <a:pPr rtl="1" algn="r"/>
                      <a:r>
                        <a:rPr sz="1300" b="0" i="0">
                          <a:solidFill>
                            <a:srgbClr val="132919"/>
                          </a:solidFill>
                          <a:latin typeface="Vazirmatn"/>
                          <a:ea typeface="Vazirmatn"/>
                          <a:cs typeface="Vazirmatn"/>
                        </a:rPr>
                        <a:t>نرخ حقیقی ارز (RER)</a:t>
                      </a:r>
                    </a:p>
                  </a:txBody>
                  <a:tcPr marL="146304" marR="146304" marT="36576" marB="36576" anchor="ctr">
                    <a:lnB w="7620" cap="flat" cmpd="sng" algn="ctr">
                      <a:solidFill>
                        <a:srgbClr val="D0DFCE"/>
                      </a:solidFill>
                      <a:prstDash val="solid"/>
                    </a:lnB>
                    <a:solidFill>
                      <a:srgbClr val="FFFFFF"/>
                    </a:solidFill>
                  </a:tcPr>
                </a:tc>
              </a:tr>
              <a:tr h="394334">
                <a:tc>
                  <a:txBody>
                    <a:bodyPr wrap="square" rtlCol="1"/>
                    <a:lstStyle/>
                    <a:p>
                      <a:pPr rtl="1" algn="r"/>
                      <a:r>
                        <a:rPr sz="1300" b="0" i="0">
                          <a:solidFill>
                            <a:srgbClr val="132919"/>
                          </a:solidFill>
                          <a:latin typeface="Vazirmatn"/>
                          <a:ea typeface="Vazirmatn"/>
                          <a:cs typeface="Vazirmatn"/>
                        </a:rPr>
                        <a:t>۰.۹۱</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معنادار در سطح ۱٪</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-۳.۷۴</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-۰.۲۲۹</a:t>
                      </a:r>
                    </a:p>
                  </a:txBody>
                  <a:tcPr marL="146304" marR="146304" marT="36576" marB="36576" anchor="ctr">
                    <a:lnB w="7620" cap="flat" cmpd="sng" algn="ctr">
                      <a:solidFill>
                        <a:srgbClr val="D0DFCE"/>
                      </a:solidFill>
                      <a:prstDash val="solid"/>
                    </a:lnB>
                    <a:solidFill>
                      <a:srgbClr val="FAF4E6"/>
                    </a:solidFill>
                  </a:tcPr>
                </a:tc>
                <a:tc>
                  <a:txBody>
                    <a:bodyPr wrap="square" rtlCol="1"/>
                    <a:lstStyle/>
                    <a:p>
                      <a:pPr rtl="1" algn="r"/>
                      <a:r>
                        <a:rPr sz="1300" b="0" i="0">
                          <a:solidFill>
                            <a:srgbClr val="132919"/>
                          </a:solidFill>
                          <a:latin typeface="Vazirmatn"/>
                          <a:ea typeface="Vazirmatn"/>
                          <a:cs typeface="Vazirmatn"/>
                        </a:rPr>
                        <a:t>تکانه افزایشی تورم (+INF)</a:t>
                      </a:r>
                    </a:p>
                  </a:txBody>
                  <a:tcPr marL="146304" marR="146304" marT="36576" marB="36576" anchor="ctr">
                    <a:lnB w="7620" cap="flat" cmpd="sng" algn="ctr">
                      <a:solidFill>
                        <a:srgbClr val="D0DFCE"/>
                      </a:solidFill>
                      <a:prstDash val="solid"/>
                    </a:lnB>
                    <a:solidFill>
                      <a:srgbClr val="FFFFFF"/>
                    </a:solidFill>
                  </a:tcPr>
                </a:tc>
              </a:tr>
              <a:tr h="394334">
                <a:tc>
                  <a:txBody>
                    <a:bodyPr wrap="square" rtlCol="1"/>
                    <a:lstStyle/>
                    <a:p>
                      <a:pPr rtl="1" algn="r"/>
                      <a:r>
                        <a:rPr sz="1300" b="0" i="0">
                          <a:solidFill>
                            <a:srgbClr val="132919"/>
                          </a:solidFill>
                          <a:latin typeface="Vazirmatn"/>
                          <a:ea typeface="Vazirmatn"/>
                          <a:cs typeface="Vazirmatn"/>
                        </a:rPr>
                        <a:t>۰.۸۸</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معنادار در سطح ۱۰٪</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+۱.۸۲</a:t>
                      </a:r>
                    </a:p>
                  </a:txBody>
                  <a:tcPr marL="146304" marR="146304" marT="36576" marB="36576" anchor="ctr">
                    <a:lnB w="7620" cap="flat" cmpd="sng" algn="ctr">
                      <a:solidFill>
                        <a:srgbClr val="D0DFCE"/>
                      </a:solidFill>
                      <a:prstDash val="solid"/>
                    </a:lnB>
                    <a:solidFill>
                      <a:srgbClr val="FFFFFF"/>
                    </a:solidFill>
                  </a:tcPr>
                </a:tc>
                <a:tc>
                  <a:txBody>
                    <a:bodyPr wrap="square" rtlCol="1"/>
                    <a:lstStyle/>
                    <a:p>
                      <a:pPr rtl="1" algn="r"/>
                      <a:r>
                        <a:rPr sz="1300" b="0" i="0">
                          <a:solidFill>
                            <a:srgbClr val="132919"/>
                          </a:solidFill>
                          <a:latin typeface="Vazirmatn"/>
                          <a:ea typeface="Vazirmatn"/>
                          <a:cs typeface="Vazirmatn"/>
                        </a:rPr>
                        <a:t>+۰.۱۳۸</a:t>
                      </a:r>
                    </a:p>
                  </a:txBody>
                  <a:tcPr marL="146304" marR="146304" marT="36576" marB="36576" anchor="ctr">
                    <a:lnB w="7620" cap="flat" cmpd="sng" algn="ctr">
                      <a:solidFill>
                        <a:srgbClr val="D0DFCE"/>
                      </a:solidFill>
                      <a:prstDash val="solid"/>
                    </a:lnB>
                    <a:solidFill>
                      <a:srgbClr val="FAF4E6"/>
                    </a:solidFill>
                  </a:tcPr>
                </a:tc>
                <a:tc>
                  <a:txBody>
                    <a:bodyPr wrap="square" rtlCol="1"/>
                    <a:lstStyle/>
                    <a:p>
                      <a:pPr rtl="1" algn="r"/>
                      <a:r>
                        <a:rPr sz="1300" b="0" i="0">
                          <a:solidFill>
                            <a:srgbClr val="132919"/>
                          </a:solidFill>
                          <a:latin typeface="Vazirmatn"/>
                          <a:ea typeface="Vazirmatn"/>
                          <a:cs typeface="Vazirmatn"/>
                        </a:rPr>
                        <a:t>تکانه کاهشی تورم (-INF)</a:t>
                      </a:r>
                    </a:p>
                  </a:txBody>
                  <a:tcPr marL="146304" marR="146304" marT="36576" marB="36576" anchor="ctr">
                    <a:lnB w="7620" cap="flat" cmpd="sng" algn="ctr">
                      <a:solidFill>
                        <a:srgbClr val="D0DFCE"/>
                      </a:solidFill>
                      <a:prstDash val="solid"/>
                    </a:lnB>
                    <a:solidFill>
                      <a:srgbClr val="FFFFFF"/>
                    </a:solidFill>
                  </a:tcPr>
                </a:tc>
              </a:tr>
            </a:tbl>
          </a:graphicData>
        </a:graphic>
      </p:graphicFrame>
      <p:sp>
        <p:nvSpPr>
          <p:cNvPr id="7" name="TextBox 6"/>
          <p:cNvSpPr txBox="1"/>
          <p:nvPr/>
        </p:nvSpPr>
        <p:spPr>
          <a:xfrm>
            <a:off x="640080" y="5065775"/>
            <a:ext cx="1091180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عرض از مبدا مدل ۱.۴۴۱ با آماره t معادل ۷.۷۴ است. تمام متغیرها فاقد همخطی هستند (VIF نزدیک ۱).</a:t>
            </a:r>
          </a:p>
        </p:txBody>
      </p:sp>
      <p:sp>
        <p:nvSpPr>
          <p:cNvPr id="8" name="Rounded Rectangle 7"/>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قیمت تولیدکننده و ارزش افزوده اثر مثبت، و شوک افزایشی تورم، نرخ ارز و بهره اثر منفی دارند.</a:t>
            </a:r>
          </a:p>
        </p:txBody>
      </p:sp>
      <p:sp>
        <p:nvSpPr>
          <p:cNvPr id="9" name="TextBox 8"/>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۱۴</a:t>
            </a:r>
          </a:p>
        </p:txBody>
      </p:sp>
      <p:sp>
        <p:nvSpPr>
          <p:cNvPr id="10" name="TextBox 9"/>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آماره‌های کلیدی</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شاخص‌های بنیادین واکنش سرمایه‌گذاری</a:t>
            </a:r>
          </a:p>
        </p:txBody>
      </p:sp>
      <p:sp>
        <p:nvSpPr>
          <p:cNvPr id="6" name="Rounded Rectangle 5"/>
          <p:cNvSpPr/>
          <p:nvPr/>
        </p:nvSpPr>
        <p:spPr>
          <a:xfrm>
            <a:off x="9029677" y="2011680"/>
            <a:ext cx="2522212" cy="2697480"/>
          </a:xfrm>
          <a:prstGeom prst="roundRect">
            <a:avLst>
              <a:gd name="adj" fmla="val 7000"/>
            </a:avLst>
          </a:prstGeom>
          <a:solidFill>
            <a:srgbClr val="EEF4ED"/>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9102829" y="2605125"/>
            <a:ext cx="2375908" cy="1132941"/>
          </a:xfrm>
          <a:prstGeom prst="rect">
            <a:avLst/>
          </a:prstGeom>
          <a:noFill/>
        </p:spPr>
        <p:txBody>
          <a:bodyPr wrap="square" anchor="t" lIns="36576" rIns="36576" tIns="0" bIns="0" rtlCol="1">
            <a:noAutofit/>
          </a:bodyPr>
          <a:lstStyle/>
          <a:p>
            <a:pPr rtl="1" algn="ctr">
              <a:lnSpc>
                <a:spcPct val="100000"/>
              </a:lnSpc>
            </a:pPr>
            <a:r>
              <a:rPr sz="4000" b="1" i="0">
                <a:solidFill>
                  <a:srgbClr val="588C4F"/>
                </a:solidFill>
                <a:latin typeface="Vazirmatn"/>
                <a:ea typeface="Vazirmatn"/>
                <a:cs typeface="Vazirmatn"/>
              </a:rPr>
              <a:t>-۰.۲۲۹</a:t>
            </a:r>
          </a:p>
        </p:txBody>
      </p:sp>
      <p:sp>
        <p:nvSpPr>
          <p:cNvPr id="8" name="TextBox 7"/>
          <p:cNvSpPr txBox="1"/>
          <p:nvPr/>
        </p:nvSpPr>
        <p:spPr>
          <a:xfrm>
            <a:off x="9121117" y="3845966"/>
            <a:ext cx="2339332" cy="863193"/>
          </a:xfrm>
          <a:prstGeom prst="rect">
            <a:avLst/>
          </a:prstGeom>
          <a:noFill/>
        </p:spPr>
        <p:txBody>
          <a:bodyPr wrap="square" anchor="t" lIns="36576" rIns="36576" tIns="0" bIns="0" rtlCol="1">
            <a:noAutofit/>
          </a:bodyPr>
          <a:lstStyle/>
          <a:p>
            <a:pPr rtl="1" algn="ctr">
              <a:lnSpc>
                <a:spcPct val="115000"/>
              </a:lnSpc>
            </a:pPr>
            <a:r>
              <a:rPr sz="1300" b="0" i="0">
                <a:solidFill>
                  <a:srgbClr val="7D8980"/>
                </a:solidFill>
                <a:latin typeface="Vazirmatn"/>
                <a:ea typeface="Vazirmatn"/>
                <a:cs typeface="Vazirmatn"/>
              </a:rPr>
              <a:t>کاهش سرمایه‌گذاری به ازای ۱ واحد افزایش در نرخ تورم (+INF)</a:t>
            </a:r>
          </a:p>
        </p:txBody>
      </p:sp>
      <p:sp>
        <p:nvSpPr>
          <p:cNvPr id="9" name="Rounded Rectangle 8"/>
          <p:cNvSpPr/>
          <p:nvPr/>
        </p:nvSpPr>
        <p:spPr>
          <a:xfrm>
            <a:off x="6233144" y="2011680"/>
            <a:ext cx="2522212" cy="2697480"/>
          </a:xfrm>
          <a:prstGeom prst="roundRect">
            <a:avLst>
              <a:gd name="adj" fmla="val 7000"/>
            </a:avLst>
          </a:prstGeom>
          <a:solidFill>
            <a:srgbClr val="EAEFEA"/>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306296" y="2605125"/>
            <a:ext cx="2375908" cy="1132941"/>
          </a:xfrm>
          <a:prstGeom prst="rect">
            <a:avLst/>
          </a:prstGeom>
          <a:noFill/>
        </p:spPr>
        <p:txBody>
          <a:bodyPr wrap="square" anchor="t" lIns="36576" rIns="36576" tIns="0" bIns="0" rtlCol="1">
            <a:noAutofit/>
          </a:bodyPr>
          <a:lstStyle/>
          <a:p>
            <a:pPr rtl="1" algn="ctr">
              <a:lnSpc>
                <a:spcPct val="100000"/>
              </a:lnSpc>
            </a:pPr>
            <a:r>
              <a:rPr sz="4000" b="1" i="0">
                <a:solidFill>
                  <a:srgbClr val="2C5F32"/>
                </a:solidFill>
                <a:latin typeface="Vazirmatn"/>
                <a:ea typeface="Vazirmatn"/>
                <a:cs typeface="Vazirmatn"/>
              </a:rPr>
              <a:t>+۰.۱۳۸</a:t>
            </a:r>
          </a:p>
        </p:txBody>
      </p:sp>
      <p:sp>
        <p:nvSpPr>
          <p:cNvPr id="11" name="TextBox 10"/>
          <p:cNvSpPr txBox="1"/>
          <p:nvPr/>
        </p:nvSpPr>
        <p:spPr>
          <a:xfrm>
            <a:off x="6324584" y="3845966"/>
            <a:ext cx="2339332" cy="863193"/>
          </a:xfrm>
          <a:prstGeom prst="rect">
            <a:avLst/>
          </a:prstGeom>
          <a:noFill/>
        </p:spPr>
        <p:txBody>
          <a:bodyPr wrap="square" anchor="t" lIns="36576" rIns="36576" tIns="0" bIns="0" rtlCol="1">
            <a:noAutofit/>
          </a:bodyPr>
          <a:lstStyle/>
          <a:p>
            <a:pPr rtl="1" algn="ctr">
              <a:lnSpc>
                <a:spcPct val="115000"/>
              </a:lnSpc>
            </a:pPr>
            <a:r>
              <a:rPr sz="1300" b="0" i="0">
                <a:solidFill>
                  <a:srgbClr val="7D8980"/>
                </a:solidFill>
                <a:latin typeface="Vazirmatn"/>
                <a:ea typeface="Vazirmatn"/>
                <a:cs typeface="Vazirmatn"/>
              </a:rPr>
              <a:t>افزایش سرمایه‌گذاری به ازای ۱ واحد افت در نرخ تورم (-INF)</a:t>
            </a:r>
          </a:p>
        </p:txBody>
      </p:sp>
      <p:sp>
        <p:nvSpPr>
          <p:cNvPr id="12" name="Rounded Rectangle 11"/>
          <p:cNvSpPr/>
          <p:nvPr/>
        </p:nvSpPr>
        <p:spPr>
          <a:xfrm>
            <a:off x="3436612" y="2011680"/>
            <a:ext cx="2522212" cy="2697480"/>
          </a:xfrm>
          <a:prstGeom prst="roundRect">
            <a:avLst>
              <a:gd name="adj" fmla="val 7000"/>
            </a:avLst>
          </a:prstGeom>
          <a:solidFill>
            <a:srgbClr val="FBF6EC"/>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509764" y="2605125"/>
            <a:ext cx="2375908" cy="1132941"/>
          </a:xfrm>
          <a:prstGeom prst="rect">
            <a:avLst/>
          </a:prstGeom>
          <a:noFill/>
        </p:spPr>
        <p:txBody>
          <a:bodyPr wrap="square" anchor="t" lIns="36576" rIns="36576" tIns="0" bIns="0" rtlCol="1">
            <a:noAutofit/>
          </a:bodyPr>
          <a:lstStyle/>
          <a:p>
            <a:pPr rtl="1" algn="ctr">
              <a:lnSpc>
                <a:spcPct val="100000"/>
              </a:lnSpc>
            </a:pPr>
            <a:r>
              <a:rPr sz="4000" b="1" i="0">
                <a:solidFill>
                  <a:srgbClr val="D8A73C"/>
                </a:solidFill>
                <a:latin typeface="Vazirmatn"/>
                <a:ea typeface="Vazirmatn"/>
                <a:cs typeface="Vazirmatn"/>
              </a:rPr>
              <a:t>+۰.۲۱۷</a:t>
            </a:r>
          </a:p>
        </p:txBody>
      </p:sp>
      <p:sp>
        <p:nvSpPr>
          <p:cNvPr id="14" name="TextBox 13"/>
          <p:cNvSpPr txBox="1"/>
          <p:nvPr/>
        </p:nvSpPr>
        <p:spPr>
          <a:xfrm>
            <a:off x="3528052" y="3845966"/>
            <a:ext cx="2339332" cy="863193"/>
          </a:xfrm>
          <a:prstGeom prst="rect">
            <a:avLst/>
          </a:prstGeom>
          <a:noFill/>
        </p:spPr>
        <p:txBody>
          <a:bodyPr wrap="square" anchor="t" lIns="36576" rIns="36576" tIns="0" bIns="0" rtlCol="1">
            <a:noAutofit/>
          </a:bodyPr>
          <a:lstStyle/>
          <a:p>
            <a:pPr rtl="1" algn="ctr">
              <a:lnSpc>
                <a:spcPct val="115000"/>
              </a:lnSpc>
            </a:pPr>
            <a:r>
              <a:rPr sz="1300" b="0" i="0">
                <a:solidFill>
                  <a:srgbClr val="7D8980"/>
                </a:solidFill>
                <a:latin typeface="Vazirmatn"/>
                <a:ea typeface="Vazirmatn"/>
                <a:cs typeface="Vazirmatn"/>
              </a:rPr>
              <a:t>کشش مثبت سرمایه‌گذاری نسبت به شاخص قیمت تولیدکننده (APPI)</a:t>
            </a:r>
          </a:p>
        </p:txBody>
      </p:sp>
      <p:sp>
        <p:nvSpPr>
          <p:cNvPr id="15" name="Rounded Rectangle 14"/>
          <p:cNvSpPr/>
          <p:nvPr/>
        </p:nvSpPr>
        <p:spPr>
          <a:xfrm>
            <a:off x="640080" y="2011680"/>
            <a:ext cx="2522212" cy="2697480"/>
          </a:xfrm>
          <a:prstGeom prst="roundRect">
            <a:avLst>
              <a:gd name="adj" fmla="val 7000"/>
            </a:avLst>
          </a:prstGeom>
          <a:solidFill>
            <a:srgbClr val="EEF4ED"/>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13231" y="2605125"/>
            <a:ext cx="2375908" cy="1132941"/>
          </a:xfrm>
          <a:prstGeom prst="rect">
            <a:avLst/>
          </a:prstGeom>
          <a:noFill/>
        </p:spPr>
        <p:txBody>
          <a:bodyPr wrap="square" anchor="t" lIns="36576" rIns="36576" tIns="0" bIns="0" rtlCol="1">
            <a:noAutofit/>
          </a:bodyPr>
          <a:lstStyle/>
          <a:p>
            <a:pPr rtl="1" algn="ctr">
              <a:lnSpc>
                <a:spcPct val="100000"/>
              </a:lnSpc>
            </a:pPr>
            <a:r>
              <a:rPr sz="4000" b="1" i="0">
                <a:solidFill>
                  <a:srgbClr val="588C4F"/>
                </a:solidFill>
                <a:latin typeface="Vazirmatn"/>
                <a:ea typeface="Vazirmatn"/>
                <a:cs typeface="Vazirmatn"/>
              </a:rPr>
              <a:t>-۰.۲۴۵</a:t>
            </a:r>
          </a:p>
        </p:txBody>
      </p:sp>
      <p:sp>
        <p:nvSpPr>
          <p:cNvPr id="17" name="TextBox 16"/>
          <p:cNvSpPr txBox="1"/>
          <p:nvPr/>
        </p:nvSpPr>
        <p:spPr>
          <a:xfrm>
            <a:off x="731519" y="3845966"/>
            <a:ext cx="2339332" cy="863193"/>
          </a:xfrm>
          <a:prstGeom prst="rect">
            <a:avLst/>
          </a:prstGeom>
          <a:noFill/>
        </p:spPr>
        <p:txBody>
          <a:bodyPr wrap="square" anchor="t" lIns="36576" rIns="36576" tIns="0" bIns="0" rtlCol="1">
            <a:noAutofit/>
          </a:bodyPr>
          <a:lstStyle/>
          <a:p>
            <a:pPr rtl="1" algn="ctr">
              <a:lnSpc>
                <a:spcPct val="115000"/>
              </a:lnSpc>
            </a:pPr>
            <a:r>
              <a:rPr sz="1300" b="0" i="0">
                <a:solidFill>
                  <a:srgbClr val="7D8980"/>
                </a:solidFill>
                <a:latin typeface="Vazirmatn"/>
                <a:ea typeface="Vazirmatn"/>
                <a:cs typeface="Vazirmatn"/>
              </a:rPr>
              <a:t>ضریب تصحیح خطا (ECM) معادل سرعت تعدیل ۴ ساله</a:t>
            </a:r>
          </a:p>
        </p:txBody>
      </p:sp>
      <p:sp>
        <p:nvSpPr>
          <p:cNvPr id="18" name="Rounded Rectangle 17"/>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شدت تخریب شوک‌های تورمی ۶۶ درصد بیشتر از اثر ترمیمی کاهش تورم است.</a:t>
            </a:r>
          </a:p>
        </p:txBody>
      </p:sp>
      <p:sp>
        <p:nvSpPr>
          <p:cNvPr id="19" name="TextBox 18"/>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۱۵</a:t>
            </a:r>
          </a:p>
        </p:txBody>
      </p:sp>
      <p:sp>
        <p:nvSpPr>
          <p:cNvPr id="20" name="TextBox 19"/>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تحلیل عدم تقارن</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اثبات عدم تقارن نوسانات تورم با آزمون والد</a:t>
            </a:r>
          </a:p>
        </p:txBody>
      </p:sp>
      <p:pic>
        <p:nvPicPr>
          <p:cNvPr id="6" name="Picture 5" descr="image.jpg"/>
          <p:cNvPicPr>
            <a:picLocks noChangeAspect="1"/>
          </p:cNvPicPr>
          <p:nvPr/>
        </p:nvPicPr>
        <p:blipFill>
          <a:blip r:embed="rId2"/>
          <a:stretch>
            <a:fillRect/>
          </a:stretch>
        </p:blipFill>
        <p:spPr>
          <a:xfrm>
            <a:off x="739140" y="1783080"/>
            <a:ext cx="2316480" cy="3474720"/>
          </a:xfrm>
          <a:prstGeom prst="roundRect">
            <a:avLst>
              <a:gd name="adj" fmla="val 5000"/>
            </a:avLst>
          </a:prstGeom>
        </p:spPr>
      </p:pic>
      <p:sp>
        <p:nvSpPr>
          <p:cNvPr id="7" name="Rounded Rectangle 6"/>
          <p:cNvSpPr/>
          <p:nvPr/>
        </p:nvSpPr>
        <p:spPr>
          <a:xfrm>
            <a:off x="7719044" y="1783080"/>
            <a:ext cx="3832844" cy="3474720"/>
          </a:xfrm>
          <a:prstGeom prst="roundRect">
            <a:avLst>
              <a:gd name="adj" fmla="val 7000"/>
            </a:avLst>
          </a:prstGeom>
          <a:solidFill>
            <a:srgbClr val="EEF0EF"/>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7920212" y="1984248"/>
            <a:ext cx="3430508" cy="502920"/>
          </a:xfrm>
          <a:prstGeom prst="roundRect">
            <a:avLst>
              <a:gd name="adj" fmla="val 30000"/>
            </a:avLst>
          </a:prstGeom>
          <a:solidFill>
            <a:srgbClr val="7D898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500" b="1" i="0">
                <a:solidFill>
                  <a:srgbClr val="FFFFFF"/>
                </a:solidFill>
                <a:latin typeface="Vazirmatn"/>
                <a:ea typeface="Vazirmatn"/>
                <a:cs typeface="Vazirmatn"/>
              </a:rPr>
              <a:t>افق بلندمدت (Long-run)</a:t>
            </a:r>
          </a:p>
        </p:txBody>
      </p:sp>
      <p:sp>
        <p:nvSpPr>
          <p:cNvPr id="9" name="TextBox 8"/>
          <p:cNvSpPr txBox="1"/>
          <p:nvPr/>
        </p:nvSpPr>
        <p:spPr>
          <a:xfrm>
            <a:off x="7975076" y="2697480"/>
            <a:ext cx="3320780" cy="2331720"/>
          </a:xfrm>
          <a:prstGeom prst="rect">
            <a:avLst/>
          </a:prstGeom>
          <a:noFill/>
        </p:spPr>
        <p:txBody>
          <a:bodyPr wrap="square" anchor="t" lIns="36576" rIns="36576" tIns="0" bIns="0" rtlCol="1">
            <a:noAutofit/>
          </a:bodyPr>
          <a:lstStyle/>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آماره محاسباتی والد: ۲۱.۳۶</a:t>
            </a:r>
          </a:p>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سطح احتمال آماره: ۰.۰۰۱</a:t>
            </a:r>
          </a:p>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رد قطعی فرضیه صفر تقارن در سطح ۹۹٪</a:t>
            </a:r>
          </a:p>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اثرگذاری منفی قوی‌تر تکانه‌های افزایشی</a:t>
            </a:r>
          </a:p>
        </p:txBody>
      </p:sp>
      <p:sp>
        <p:nvSpPr>
          <p:cNvPr id="10" name="Rounded Rectangle 9"/>
          <p:cNvSpPr/>
          <p:nvPr/>
        </p:nvSpPr>
        <p:spPr>
          <a:xfrm>
            <a:off x="3520440" y="1783080"/>
            <a:ext cx="3832844" cy="3474720"/>
          </a:xfrm>
          <a:prstGeom prst="roundRect">
            <a:avLst>
              <a:gd name="adj" fmla="val 7000"/>
            </a:avLst>
          </a:prstGeom>
          <a:solidFill>
            <a:srgbClr val="EEF4ED"/>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3721608" y="1984248"/>
            <a:ext cx="3430508" cy="502920"/>
          </a:xfrm>
          <a:prstGeom prst="roundRect">
            <a:avLst>
              <a:gd name="adj" fmla="val 30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rtl="1"/>
            <a:r>
              <a:rPr sz="1500" b="1" i="0">
                <a:solidFill>
                  <a:srgbClr val="FFFFFF"/>
                </a:solidFill>
                <a:latin typeface="Vazirmatn"/>
                <a:ea typeface="Vazirmatn"/>
                <a:cs typeface="Vazirmatn"/>
              </a:rPr>
              <a:t>افق کوتاه‌مدت (Short-run)</a:t>
            </a:r>
          </a:p>
        </p:txBody>
      </p:sp>
      <p:sp>
        <p:nvSpPr>
          <p:cNvPr id="12" name="TextBox 11"/>
          <p:cNvSpPr txBox="1"/>
          <p:nvPr/>
        </p:nvSpPr>
        <p:spPr>
          <a:xfrm>
            <a:off x="3776472" y="2697480"/>
            <a:ext cx="3320780" cy="2331720"/>
          </a:xfrm>
          <a:prstGeom prst="rect">
            <a:avLst/>
          </a:prstGeom>
          <a:noFill/>
        </p:spPr>
        <p:txBody>
          <a:bodyPr wrap="square" anchor="t" lIns="36576" rIns="36576" tIns="0" bIns="0" rtlCol="1">
            <a:noAutofit/>
          </a:bodyPr>
          <a:lstStyle/>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آماره محاسباتی والد: ۱۳.۴۴</a:t>
            </a:r>
          </a:p>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سطح احتمال آماره: ۰.۰۰۲</a:t>
            </a:r>
          </a:p>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رد فرضیه تقارن کوتاه‌مدت در سطح ۹۹٪</a:t>
            </a:r>
          </a:p>
          <a:p>
            <a:pPr rtl="1" algn="r">
              <a:lnSpc>
                <a:spcPct val="125000"/>
              </a:lnSpc>
              <a:spcAft>
                <a:spcPts val="1200"/>
              </a:spcAft>
            </a:pPr>
            <a:r>
              <a:rPr sz="1400" b="0" i="0">
                <a:solidFill>
                  <a:srgbClr val="588C4F"/>
                </a:solidFill>
                <a:latin typeface="Vazirmatn"/>
                <a:ea typeface="Vazirmatn"/>
                <a:cs typeface="Vazirmatn"/>
              </a:rPr>
              <a:t>■ </a:t>
            </a:r>
            <a:r>
              <a:rPr sz="1400" b="0" i="0">
                <a:solidFill>
                  <a:srgbClr val="132919"/>
                </a:solidFill>
                <a:latin typeface="Vazirmatn"/>
                <a:ea typeface="Vazirmatn"/>
                <a:cs typeface="Vazirmatn"/>
              </a:rPr>
              <a:t>ضریب کوتاه‌مدت افزایشی -۰.۱۹۵ در برابر کاهشی +۰.۱۱۷</a:t>
            </a:r>
          </a:p>
        </p:txBody>
      </p:sp>
      <p:sp>
        <p:nvSpPr>
          <p:cNvPr id="13" name="Rounded Rectangle 12"/>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آزمون والد فرضیه برابری اثر تکانه‌های مثبت و منفی را در هر دو افق کوتاه‌مدت و بلندمدت رد کرد.</a:t>
            </a:r>
          </a:p>
        </p:txBody>
      </p:sp>
      <p:sp>
        <p:nvSpPr>
          <p:cNvPr id="14" name="TextBox 13"/>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۱۶</a:t>
            </a:r>
          </a:p>
        </p:txBody>
      </p:sp>
      <p:sp>
        <p:nvSpPr>
          <p:cNvPr id="15" name="TextBox 14"/>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اعتبارسنجی الگو</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پایداری ساختاری مدل و مکانیزم تصحیح خطا</a:t>
            </a:r>
          </a:p>
        </p:txBody>
      </p:sp>
      <p:sp>
        <p:nvSpPr>
          <p:cNvPr id="6" name="Rounded Rectangle 5"/>
          <p:cNvSpPr/>
          <p:nvPr/>
        </p:nvSpPr>
        <p:spPr>
          <a:xfrm>
            <a:off x="5336019" y="1783080"/>
            <a:ext cx="6215870" cy="2023110"/>
          </a:xfrm>
          <a:prstGeom prst="roundRect">
            <a:avLst>
              <a:gd name="adj" fmla="val 7000"/>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5555475" y="1783080"/>
            <a:ext cx="5776958" cy="2023110"/>
          </a:xfrm>
          <a:prstGeom prst="rect">
            <a:avLst/>
          </a:prstGeom>
          <a:noFill/>
        </p:spPr>
        <p:txBody>
          <a:bodyPr wrap="square" anchor="ctr" lIns="36576" rIns="36576" tIns="0" bIns="0" rtlCol="1">
            <a:noAutofit/>
          </a:bodyPr>
          <a:lstStyle/>
          <a:p>
            <a:pPr rtl="1" algn="r">
              <a:lnSpc>
                <a:spcPct val="102000"/>
              </a:lnSpc>
              <a:spcAft>
                <a:spcPts val="500"/>
              </a:spcAft>
            </a:pPr>
            <a:r>
              <a:rPr sz="1600" b="1" i="0">
                <a:solidFill>
                  <a:srgbClr val="132919"/>
                </a:solidFill>
                <a:latin typeface="Vazirmatn"/>
                <a:ea typeface="Vazirmatn"/>
                <a:cs typeface="Vazirmatn"/>
              </a:rPr>
              <a:t>تفسیر ضریب تصحیح خطا (ECM = -۰.۲۴۵)</a:t>
            </a:r>
          </a:p>
          <a:p>
            <a:pPr rtl="1" algn="r">
              <a:lnSpc>
                <a:spcPct val="125000"/>
              </a:lnSpc>
            </a:pPr>
            <a:r>
              <a:rPr sz="1300" b="0" i="0">
                <a:solidFill>
                  <a:srgbClr val="7D8980"/>
                </a:solidFill>
                <a:latin typeface="Vazirmatn"/>
                <a:ea typeface="Vazirmatn"/>
                <a:cs typeface="Vazirmatn"/>
              </a:rPr>
              <a:t>ضریب منفی و معنادار ECM نشان می‌دهد در هر سال حدود ۲۴.۵ درصد از عدم تعادل کوتاه‌مدت سرمایه‌گذاری برطرف شده و رسیدن دوباره به مسیر تعادلی پس از هر شوک به حدود ۴ سال زمان نیاز دارد.</a:t>
            </a:r>
          </a:p>
        </p:txBody>
      </p:sp>
      <p:sp>
        <p:nvSpPr>
          <p:cNvPr id="8" name="Rounded Rectangle 7"/>
          <p:cNvSpPr/>
          <p:nvPr/>
        </p:nvSpPr>
        <p:spPr>
          <a:xfrm>
            <a:off x="1511293" y="1783080"/>
            <a:ext cx="2697479" cy="2023110"/>
          </a:xfrm>
          <a:prstGeom prst="roundRect">
            <a:avLst>
              <a:gd name="adj" fmla="val 7000"/>
            </a:avLst>
          </a:prstGeom>
          <a:solidFill>
            <a:srgbClr val="F3F7F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pic>
        <p:nvPicPr>
          <p:cNvPr id="9" name="Picture 8" descr="image.jpg"/>
          <p:cNvPicPr>
            <a:picLocks noChangeAspect="1"/>
          </p:cNvPicPr>
          <p:nvPr/>
        </p:nvPicPr>
        <p:blipFill>
          <a:blip r:embed="rId2"/>
          <a:stretch>
            <a:fillRect/>
          </a:stretch>
        </p:blipFill>
        <p:spPr>
          <a:xfrm>
            <a:off x="1511293" y="1895474"/>
            <a:ext cx="2697479" cy="1798320"/>
          </a:xfrm>
          <a:prstGeom prst="roundRect">
            <a:avLst>
              <a:gd name="adj" fmla="val 5000"/>
            </a:avLst>
          </a:prstGeom>
        </p:spPr>
      </p:pic>
      <p:sp>
        <p:nvSpPr>
          <p:cNvPr id="10" name="Rounded Rectangle 9"/>
          <p:cNvSpPr/>
          <p:nvPr/>
        </p:nvSpPr>
        <p:spPr>
          <a:xfrm>
            <a:off x="6224000" y="4043934"/>
            <a:ext cx="5327888" cy="1213866"/>
          </a:xfrm>
          <a:prstGeom prst="roundRect">
            <a:avLst>
              <a:gd name="adj" fmla="val 4000"/>
            </a:avLst>
          </a:prstGeom>
          <a:solidFill>
            <a:srgbClr val="F5F8F4"/>
          </a:solidFill>
          <a:ln w="12700">
            <a:solidFill>
              <a:srgbClr val="C0D3BC"/>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443456" y="4208526"/>
            <a:ext cx="4888976" cy="884682"/>
          </a:xfrm>
          <a:prstGeom prst="rect">
            <a:avLst/>
          </a:prstGeom>
          <a:noFill/>
        </p:spPr>
        <p:txBody>
          <a:bodyPr wrap="square" anchor="ctr" lIns="36576" rIns="36576" tIns="0" bIns="0" rtlCol="1">
            <a:noAutofit/>
          </a:bodyPr>
          <a:lstStyle/>
          <a:p>
            <a:pPr rtl="1" algn="r">
              <a:lnSpc>
                <a:spcPct val="102000"/>
              </a:lnSpc>
              <a:spcAft>
                <a:spcPts val="400"/>
              </a:spcAft>
            </a:pPr>
            <a:r>
              <a:rPr sz="1312" b="1" i="0">
                <a:solidFill>
                  <a:srgbClr val="132919"/>
                </a:solidFill>
                <a:latin typeface="Vazirmatn"/>
                <a:ea typeface="Vazirmatn"/>
                <a:cs typeface="Vazirmatn"/>
              </a:rPr>
              <a:t>آزمون CUSUM و CUSUMQ</a:t>
            </a:r>
          </a:p>
          <a:p>
            <a:pPr rtl="1" algn="r">
              <a:lnSpc>
                <a:spcPct val="102000"/>
              </a:lnSpc>
            </a:pPr>
            <a:r>
              <a:rPr sz="1066" b="0" i="0">
                <a:solidFill>
                  <a:srgbClr val="7D8980"/>
                </a:solidFill>
                <a:latin typeface="Vazirmatn"/>
                <a:ea typeface="Vazirmatn"/>
                <a:cs typeface="Vazirmatn"/>
              </a:rPr>
              <a:t>قرارگیری کامل خطوط پسماند در داخل باند اطمینان ۵ درصد و تایید ثبات پارامترها.</a:t>
            </a:r>
          </a:p>
        </p:txBody>
      </p:sp>
      <p:sp>
        <p:nvSpPr>
          <p:cNvPr id="12" name="Rounded Rectangle 11"/>
          <p:cNvSpPr/>
          <p:nvPr/>
        </p:nvSpPr>
        <p:spPr>
          <a:xfrm>
            <a:off x="640080" y="4043934"/>
            <a:ext cx="5327888" cy="1213866"/>
          </a:xfrm>
          <a:prstGeom prst="roundRect">
            <a:avLst>
              <a:gd name="adj" fmla="val 4000"/>
            </a:avLst>
          </a:prstGeom>
          <a:solidFill>
            <a:srgbClr val="F2F5F3"/>
          </a:solidFill>
          <a:ln w="12700">
            <a:solidFill>
              <a:srgbClr val="AFC2B1"/>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859536" y="4208526"/>
            <a:ext cx="4888976" cy="884682"/>
          </a:xfrm>
          <a:prstGeom prst="rect">
            <a:avLst/>
          </a:prstGeom>
          <a:noFill/>
        </p:spPr>
        <p:txBody>
          <a:bodyPr wrap="square" anchor="ctr" lIns="36576" rIns="36576" tIns="0" bIns="0" rtlCol="1">
            <a:noAutofit/>
          </a:bodyPr>
          <a:lstStyle/>
          <a:p>
            <a:pPr rtl="1" algn="r">
              <a:lnSpc>
                <a:spcPct val="102000"/>
              </a:lnSpc>
              <a:spcAft>
                <a:spcPts val="400"/>
              </a:spcAft>
            </a:pPr>
            <a:r>
              <a:rPr sz="1312" b="1" i="0">
                <a:solidFill>
                  <a:srgbClr val="132919"/>
                </a:solidFill>
                <a:latin typeface="Vazirmatn"/>
                <a:ea typeface="Vazirmatn"/>
                <a:cs typeface="Vazirmatn"/>
              </a:rPr>
              <a:t>آزمون‌های تشخیصی کلاسیک</a:t>
            </a:r>
          </a:p>
          <a:p>
            <a:pPr rtl="1" algn="r">
              <a:lnSpc>
                <a:spcPct val="102000"/>
              </a:lnSpc>
            </a:pPr>
            <a:r>
              <a:rPr sz="1066" b="0" i="0">
                <a:solidFill>
                  <a:srgbClr val="7D8980"/>
                </a:solidFill>
                <a:latin typeface="Vazirmatn"/>
                <a:ea typeface="Vazirmatn"/>
                <a:cs typeface="Vazirmatn"/>
              </a:rPr>
              <a:t>تایید همسانی واریانس (p=۰.۲۱)، نرمال بودن (p=۰.۱۹) و عدم خودهمبستگی (DW=۲.۱۷).</a:t>
            </a:r>
          </a:p>
        </p:txBody>
      </p:sp>
      <p:sp>
        <p:nvSpPr>
          <p:cNvPr id="14" name="Rounded Rectangle 13"/>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مدل برآوردی از ثبات کامل برخوردار بوده و عدم تعادل‌ها ظرف ۴ دوره زمانی تعدیل می‌شوند.</a:t>
            </a:r>
          </a:p>
        </p:txBody>
      </p:sp>
      <p:sp>
        <p:nvSpPr>
          <p:cNvPr id="15" name="TextBox 14"/>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۱۷</a:t>
            </a:r>
          </a:p>
        </p:txBody>
      </p:sp>
      <p:sp>
        <p:nvSpPr>
          <p:cNvPr id="16" name="TextBox 15"/>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تحلیل مکانیسم‌ها</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تفسیر اقتصادی سازوکارهای اثرگذاری</a:t>
            </a:r>
          </a:p>
        </p:txBody>
      </p:sp>
      <p:sp>
        <p:nvSpPr>
          <p:cNvPr id="6" name="Rounded Rectangle 5"/>
          <p:cNvSpPr/>
          <p:nvPr/>
        </p:nvSpPr>
        <p:spPr>
          <a:xfrm>
            <a:off x="6224000" y="1783080"/>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ectangle 6"/>
          <p:cNvSpPr/>
          <p:nvPr/>
        </p:nvSpPr>
        <p:spPr>
          <a:xfrm>
            <a:off x="6224000" y="1755648"/>
            <a:ext cx="5327888" cy="64008"/>
          </a:xfrm>
          <a:prstGeom prst="rect">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8677633" y="1572768"/>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۱</a:t>
            </a:r>
          </a:p>
        </p:txBody>
      </p:sp>
      <p:sp>
        <p:nvSpPr>
          <p:cNvPr id="9" name="TextBox 8"/>
          <p:cNvSpPr txBox="1"/>
          <p:nvPr/>
        </p:nvSpPr>
        <p:spPr>
          <a:xfrm>
            <a:off x="6443456" y="2462844"/>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120" b="1" i="0">
                <a:solidFill>
                  <a:srgbClr val="132919"/>
                </a:solidFill>
                <a:latin typeface="Vazirmatn"/>
                <a:ea typeface="Vazirmatn"/>
                <a:cs typeface="Vazirmatn"/>
              </a:rPr>
              <a:t>اثر منفی جهش ارزی (RER)</a:t>
            </a:r>
          </a:p>
          <a:p>
            <a:pPr rtl="1" algn="r">
              <a:lnSpc>
                <a:spcPct val="102000"/>
              </a:lnSpc>
            </a:pPr>
            <a:r>
              <a:rPr sz="910" b="0" i="0">
                <a:solidFill>
                  <a:srgbClr val="7D8980"/>
                </a:solidFill>
                <a:latin typeface="Vazirmatn"/>
                <a:ea typeface="Vazirmatn"/>
                <a:cs typeface="Vazirmatn"/>
              </a:rPr>
              <a:t>افزایش شدید بهای ماشین‌آلات، تراکتور و نهاده‌های وارداتی توان خرید کشاورزان را می‌کاهد.</a:t>
            </a:r>
          </a:p>
        </p:txBody>
      </p:sp>
      <p:sp>
        <p:nvSpPr>
          <p:cNvPr id="10" name="Rounded Rectangle 9"/>
          <p:cNvSpPr/>
          <p:nvPr/>
        </p:nvSpPr>
        <p:spPr>
          <a:xfrm>
            <a:off x="640080" y="1783080"/>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640080" y="1755648"/>
            <a:ext cx="5327888" cy="64008"/>
          </a:xfrm>
          <a:prstGeom prst="rect">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3093712" y="1572768"/>
            <a:ext cx="420624" cy="420624"/>
          </a:xfrm>
          <a:prstGeom prst="roundRect">
            <a:avLst>
              <a:gd name="adj" fmla="val 25000"/>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۲</a:t>
            </a:r>
          </a:p>
        </p:txBody>
      </p:sp>
      <p:sp>
        <p:nvSpPr>
          <p:cNvPr id="13" name="TextBox 12"/>
          <p:cNvSpPr txBox="1"/>
          <p:nvPr/>
        </p:nvSpPr>
        <p:spPr>
          <a:xfrm>
            <a:off x="859536" y="2462844"/>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120" b="1" i="0">
                <a:solidFill>
                  <a:srgbClr val="132919"/>
                </a:solidFill>
                <a:latin typeface="Vazirmatn"/>
                <a:ea typeface="Vazirmatn"/>
                <a:cs typeface="Vazirmatn"/>
              </a:rPr>
              <a:t>هزینه بالای اعتبارات (IR)</a:t>
            </a:r>
          </a:p>
          <a:p>
            <a:pPr rtl="1" algn="r">
              <a:lnSpc>
                <a:spcPct val="102000"/>
              </a:lnSpc>
            </a:pPr>
            <a:r>
              <a:rPr sz="910" b="0" i="0">
                <a:solidFill>
                  <a:srgbClr val="7D8980"/>
                </a:solidFill>
                <a:latin typeface="Vazirmatn"/>
                <a:ea typeface="Vazirmatn"/>
                <a:cs typeface="Vazirmatn"/>
              </a:rPr>
              <a:t>نرخ بهره بالای تسهیلات بانکی، توجیه مالی پروژه‌های دیربازده کشاورزی را به شدت کاهش می‌دهد.</a:t>
            </a:r>
          </a:p>
        </p:txBody>
      </p:sp>
      <p:sp>
        <p:nvSpPr>
          <p:cNvPr id="14" name="Rounded Rectangle 13"/>
          <p:cNvSpPr/>
          <p:nvPr/>
        </p:nvSpPr>
        <p:spPr>
          <a:xfrm>
            <a:off x="6224000" y="3639312"/>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ectangle 14"/>
          <p:cNvSpPr/>
          <p:nvPr/>
        </p:nvSpPr>
        <p:spPr>
          <a:xfrm>
            <a:off x="6224000" y="3611880"/>
            <a:ext cx="5327888" cy="64008"/>
          </a:xfrm>
          <a:prstGeom prst="rect">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Rounded Rectangle 15"/>
          <p:cNvSpPr/>
          <p:nvPr/>
        </p:nvSpPr>
        <p:spPr>
          <a:xfrm>
            <a:off x="8677633" y="3429000"/>
            <a:ext cx="420624" cy="420624"/>
          </a:xfrm>
          <a:prstGeom prst="roundRect">
            <a:avLst>
              <a:gd name="adj" fmla="val 25000"/>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۳</a:t>
            </a:r>
          </a:p>
        </p:txBody>
      </p:sp>
      <p:sp>
        <p:nvSpPr>
          <p:cNvPr id="17" name="TextBox 16"/>
          <p:cNvSpPr txBox="1"/>
          <p:nvPr/>
        </p:nvSpPr>
        <p:spPr>
          <a:xfrm>
            <a:off x="6443456" y="4319076"/>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120" b="1" i="0">
                <a:solidFill>
                  <a:srgbClr val="132919"/>
                </a:solidFill>
                <a:latin typeface="Vazirmatn"/>
                <a:ea typeface="Vazirmatn"/>
                <a:cs typeface="Vazirmatn"/>
              </a:rPr>
              <a:t>نقش مثبت قیمت سر مزرعه (APPI)</a:t>
            </a:r>
          </a:p>
          <a:p>
            <a:pPr rtl="1" algn="r">
              <a:lnSpc>
                <a:spcPct val="102000"/>
              </a:lnSpc>
            </a:pPr>
            <a:r>
              <a:rPr sz="910" b="0" i="0">
                <a:solidFill>
                  <a:srgbClr val="7D8980"/>
                </a:solidFill>
                <a:latin typeface="Vazirmatn"/>
                <a:ea typeface="Vazirmatn"/>
                <a:cs typeface="Vazirmatn"/>
              </a:rPr>
              <a:t>افزایش درآمد مستقیم کشاورز انگیزه سرمایه‌گذاری مجدد در زیرساخت‌های مزرعه را تقویت می‌کند.</a:t>
            </a:r>
          </a:p>
        </p:txBody>
      </p:sp>
      <p:sp>
        <p:nvSpPr>
          <p:cNvPr id="18" name="Rounded Rectangle 17"/>
          <p:cNvSpPr/>
          <p:nvPr/>
        </p:nvSpPr>
        <p:spPr>
          <a:xfrm>
            <a:off x="640080" y="3639312"/>
            <a:ext cx="5327888" cy="1618488"/>
          </a:xfrm>
          <a:prstGeom prst="roundRect">
            <a:avLst>
              <a:gd name="adj" fmla="val 3000"/>
            </a:avLst>
          </a:prstGeom>
          <a:solidFill>
            <a:srgbClr val="FFFFFF"/>
          </a:solidFill>
          <a:ln w="9525">
            <a:solidFill>
              <a:srgbClr val="DAE6D8"/>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p:cNvSpPr/>
          <p:nvPr/>
        </p:nvSpPr>
        <p:spPr>
          <a:xfrm>
            <a:off x="640080" y="3611880"/>
            <a:ext cx="5327888" cy="64008"/>
          </a:xfrm>
          <a:prstGeom prst="rect">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3093712" y="3429000"/>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۴</a:t>
            </a:r>
          </a:p>
        </p:txBody>
      </p:sp>
      <p:sp>
        <p:nvSpPr>
          <p:cNvPr id="21" name="TextBox 20"/>
          <p:cNvSpPr txBox="1"/>
          <p:nvPr/>
        </p:nvSpPr>
        <p:spPr>
          <a:xfrm>
            <a:off x="859536" y="4319076"/>
            <a:ext cx="4888976" cy="755843"/>
          </a:xfrm>
          <a:prstGeom prst="rect">
            <a:avLst/>
          </a:prstGeom>
          <a:noFill/>
        </p:spPr>
        <p:txBody>
          <a:bodyPr wrap="square" anchor="ctr" lIns="36576" rIns="36576" tIns="0" bIns="0" rtlCol="1">
            <a:noAutofit/>
          </a:bodyPr>
          <a:lstStyle/>
          <a:p>
            <a:pPr rtl="1" algn="r">
              <a:lnSpc>
                <a:spcPct val="102000"/>
              </a:lnSpc>
              <a:spcAft>
                <a:spcPts val="400"/>
              </a:spcAft>
            </a:pPr>
            <a:r>
              <a:rPr sz="1120" b="1" i="0">
                <a:solidFill>
                  <a:srgbClr val="132919"/>
                </a:solidFill>
                <a:latin typeface="Vazirmatn"/>
                <a:ea typeface="Vazirmatn"/>
                <a:cs typeface="Vazirmatn"/>
              </a:rPr>
              <a:t>بهره‌وری سرمایه (KP)</a:t>
            </a:r>
          </a:p>
          <a:p>
            <a:pPr rtl="1" algn="r">
              <a:lnSpc>
                <a:spcPct val="102000"/>
              </a:lnSpc>
            </a:pPr>
            <a:r>
              <a:rPr sz="910" b="0" i="0">
                <a:solidFill>
                  <a:srgbClr val="7D8980"/>
                </a:solidFill>
                <a:latin typeface="Vazirmatn"/>
                <a:ea typeface="Vazirmatn"/>
                <a:cs typeface="Vazirmatn"/>
              </a:rPr>
              <a:t>بهره‌وری بالاتر به معنای بازدهی بیشتر هر ریال سرمایه‌گذاری و تشویق انباشت سرمایه است.</a:t>
            </a:r>
          </a:p>
        </p:txBody>
      </p:sp>
      <p:sp>
        <p:nvSpPr>
          <p:cNvPr id="22" name="Rounded Rectangle 21"/>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سرکوب قیمت کشاورز و افزایش نرخ ارز، توجیه اقتصادی نوسازی ماشین‌آلات را سلب کرده است.</a:t>
            </a:r>
          </a:p>
        </p:txBody>
      </p:sp>
      <p:sp>
        <p:nvSpPr>
          <p:cNvPr id="23" name="TextBox 22"/>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۱۸</a:t>
            </a:r>
          </a:p>
        </p:txBody>
      </p:sp>
      <p:sp>
        <p:nvSpPr>
          <p:cNvPr id="24" name="TextBox 23"/>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F5F8F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F7F9F7"/>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502919"/>
            <a:ext cx="10911809" cy="274320"/>
          </a:xfrm>
          <a:prstGeom prst="rect">
            <a:avLst/>
          </a:prstGeom>
          <a:noFill/>
        </p:spPr>
        <p:txBody>
          <a:bodyPr wrap="square" anchor="t" lIns="36576" rIns="36576" tIns="0" bIns="0" rtlCol="1">
            <a:noAutofit/>
          </a:bodyPr>
          <a:lstStyle/>
          <a:p>
            <a:pPr rtl="1" algn="r">
              <a:lnSpc>
                <a:spcPct val="130000"/>
              </a:lnSpc>
            </a:pPr>
            <a:r>
              <a:rPr sz="1200" b="1" i="0">
                <a:solidFill>
                  <a:srgbClr val="588C4F"/>
                </a:solidFill>
                <a:latin typeface="Vazirmatn"/>
                <a:ea typeface="Vazirmatn"/>
                <a:cs typeface="Vazirmatn"/>
              </a:rPr>
              <a:t>توصیه‌های سیاستی</a:t>
            </a:r>
          </a:p>
        </p:txBody>
      </p:sp>
      <p:sp>
        <p:nvSpPr>
          <p:cNvPr id="5" name="TextBox 4"/>
          <p:cNvSpPr txBox="1"/>
          <p:nvPr/>
        </p:nvSpPr>
        <p:spPr>
          <a:xfrm>
            <a:off x="640080" y="859536"/>
            <a:ext cx="10911809" cy="777240"/>
          </a:xfrm>
          <a:prstGeom prst="rect">
            <a:avLst/>
          </a:prstGeom>
          <a:noFill/>
        </p:spPr>
        <p:txBody>
          <a:bodyPr wrap="square" anchor="t" lIns="36576" rIns="36576" tIns="0" bIns="0" rtlCol="1">
            <a:noAutofit/>
          </a:bodyPr>
          <a:lstStyle/>
          <a:p>
            <a:pPr rtl="1" algn="r">
              <a:lnSpc>
                <a:spcPct val="110000"/>
              </a:lnSpc>
            </a:pPr>
            <a:r>
              <a:rPr sz="3100" b="1" i="0">
                <a:solidFill>
                  <a:srgbClr val="132919"/>
                </a:solidFill>
                <a:latin typeface="Vazirmatn"/>
                <a:ea typeface="Vazirmatn"/>
                <a:cs typeface="Vazirmatn"/>
              </a:rPr>
              <a:t>بسته‌های پیشنهادی برای سیاست‌گذاران بخش کشاورزی</a:t>
            </a:r>
          </a:p>
        </p:txBody>
      </p:sp>
      <p:pic>
        <p:nvPicPr>
          <p:cNvPr id="6" name="Picture 5" descr="image.jpg"/>
          <p:cNvPicPr>
            <a:picLocks noChangeAspect="1"/>
          </p:cNvPicPr>
          <p:nvPr/>
        </p:nvPicPr>
        <p:blipFill>
          <a:blip r:embed="rId2"/>
          <a:stretch>
            <a:fillRect/>
          </a:stretch>
        </p:blipFill>
        <p:spPr>
          <a:xfrm>
            <a:off x="640080" y="1783080"/>
            <a:ext cx="3474720" cy="3474720"/>
          </a:xfrm>
          <a:prstGeom prst="roundRect">
            <a:avLst>
              <a:gd name="adj" fmla="val 5000"/>
            </a:avLst>
          </a:prstGeom>
        </p:spPr>
      </p:pic>
      <p:sp>
        <p:nvSpPr>
          <p:cNvPr id="7" name="Rounded Rectangle 6"/>
          <p:cNvSpPr/>
          <p:nvPr/>
        </p:nvSpPr>
        <p:spPr>
          <a:xfrm>
            <a:off x="8135096" y="1783080"/>
            <a:ext cx="3416792" cy="1627631"/>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10994105" y="1920240"/>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۱</a:t>
            </a:r>
          </a:p>
        </p:txBody>
      </p:sp>
      <p:sp>
        <p:nvSpPr>
          <p:cNvPr id="9" name="TextBox 8"/>
          <p:cNvSpPr txBox="1"/>
          <p:nvPr/>
        </p:nvSpPr>
        <p:spPr>
          <a:xfrm>
            <a:off x="8336264" y="2423160"/>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توقف سرکوب قیمت سر مزرعه</a:t>
            </a:r>
          </a:p>
          <a:p>
            <a:pPr rtl="1" algn="r">
              <a:lnSpc>
                <a:spcPct val="102000"/>
              </a:lnSpc>
            </a:pPr>
            <a:r>
              <a:rPr sz="1056" b="0" i="0">
                <a:solidFill>
                  <a:srgbClr val="7D8980"/>
                </a:solidFill>
                <a:latin typeface="Vazirmatn"/>
                <a:ea typeface="Vazirmatn"/>
                <a:cs typeface="Vazirmatn"/>
              </a:rPr>
              <a:t>انتقال حمایت‌های مصرف‌کننده به یارانه‌های نقدی هدفمند به جای قیمت‌گذاری دستوری</a:t>
            </a:r>
          </a:p>
        </p:txBody>
      </p:sp>
      <p:sp>
        <p:nvSpPr>
          <p:cNvPr id="10" name="Rounded Rectangle 9"/>
          <p:cNvSpPr/>
          <p:nvPr/>
        </p:nvSpPr>
        <p:spPr>
          <a:xfrm>
            <a:off x="4480560" y="1783080"/>
            <a:ext cx="3416792" cy="1627631"/>
          </a:xfrm>
          <a:prstGeom prst="roundRect">
            <a:avLst>
              <a:gd name="adj" fmla="val 7000"/>
            </a:avLst>
          </a:prstGeom>
          <a:solidFill>
            <a:srgbClr val="FAFBF9"/>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ounded Rectangle 10"/>
          <p:cNvSpPr/>
          <p:nvPr/>
        </p:nvSpPr>
        <p:spPr>
          <a:xfrm>
            <a:off x="7339568" y="1920240"/>
            <a:ext cx="420624" cy="420624"/>
          </a:xfrm>
          <a:prstGeom prst="roundRect">
            <a:avLst>
              <a:gd name="adj" fmla="val 25000"/>
            </a:avLst>
          </a:prstGeom>
          <a:solidFill>
            <a:srgbClr val="2C5F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۲</a:t>
            </a:r>
          </a:p>
        </p:txBody>
      </p:sp>
      <p:sp>
        <p:nvSpPr>
          <p:cNvPr id="12" name="TextBox 11"/>
          <p:cNvSpPr txBox="1"/>
          <p:nvPr/>
        </p:nvSpPr>
        <p:spPr>
          <a:xfrm>
            <a:off x="4681728" y="2423160"/>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تثبیت متغیرهای کلان و مهار تورم</a:t>
            </a:r>
          </a:p>
          <a:p>
            <a:pPr rtl="1" algn="r">
              <a:lnSpc>
                <a:spcPct val="102000"/>
              </a:lnSpc>
            </a:pPr>
            <a:r>
              <a:rPr sz="1056" b="0" i="0">
                <a:solidFill>
                  <a:srgbClr val="7D8980"/>
                </a:solidFill>
                <a:latin typeface="Vazirmatn"/>
                <a:ea typeface="Vazirmatn"/>
                <a:cs typeface="Vazirmatn"/>
              </a:rPr>
              <a:t>هدف‌گذاری نرخ تورم تک‌رقمی در برنامه‌های توسعه برای جلوگیری از خروج سرمایه‌ها</a:t>
            </a:r>
          </a:p>
        </p:txBody>
      </p:sp>
      <p:sp>
        <p:nvSpPr>
          <p:cNvPr id="13" name="Rounded Rectangle 12"/>
          <p:cNvSpPr/>
          <p:nvPr/>
        </p:nvSpPr>
        <p:spPr>
          <a:xfrm>
            <a:off x="8135096" y="3630168"/>
            <a:ext cx="3416792" cy="1627631"/>
          </a:xfrm>
          <a:prstGeom prst="roundRect">
            <a:avLst>
              <a:gd name="adj" fmla="val 7000"/>
            </a:avLst>
          </a:prstGeom>
          <a:solidFill>
            <a:srgbClr val="F5F8F4"/>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10994105" y="3767327"/>
            <a:ext cx="420624" cy="420624"/>
          </a:xfrm>
          <a:prstGeom prst="roundRect">
            <a:avLst>
              <a:gd name="adj" fmla="val 25000"/>
            </a:avLst>
          </a:prstGeom>
          <a:solidFill>
            <a:srgbClr val="D8A7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۳</a:t>
            </a:r>
          </a:p>
        </p:txBody>
      </p:sp>
      <p:sp>
        <p:nvSpPr>
          <p:cNvPr id="15" name="TextBox 14"/>
          <p:cNvSpPr txBox="1"/>
          <p:nvPr/>
        </p:nvSpPr>
        <p:spPr>
          <a:xfrm>
            <a:off x="8336264" y="4270248"/>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تعدیل نرخ بهره تسهیلات کشاورزی</a:t>
            </a:r>
          </a:p>
          <a:p>
            <a:pPr rtl="1" algn="r">
              <a:lnSpc>
                <a:spcPct val="102000"/>
              </a:lnSpc>
            </a:pPr>
            <a:r>
              <a:rPr sz="1056" b="0" i="0">
                <a:solidFill>
                  <a:srgbClr val="7D8980"/>
                </a:solidFill>
                <a:latin typeface="Vazirmatn"/>
                <a:ea typeface="Vazirmatn"/>
                <a:cs typeface="Vazirmatn"/>
              </a:rPr>
              <a:t>اعطای اعتبارات ترجیحی و یارانه‌دار متناسب با دوره طولانی بازگشت سرمایه</a:t>
            </a:r>
          </a:p>
        </p:txBody>
      </p:sp>
      <p:sp>
        <p:nvSpPr>
          <p:cNvPr id="16" name="Rounded Rectangle 15"/>
          <p:cNvSpPr/>
          <p:nvPr/>
        </p:nvSpPr>
        <p:spPr>
          <a:xfrm>
            <a:off x="4480560" y="3630168"/>
            <a:ext cx="3416792" cy="1627631"/>
          </a:xfrm>
          <a:prstGeom prst="roundRect">
            <a:avLst>
              <a:gd name="adj" fmla="val 7000"/>
            </a:avLst>
          </a:prstGeom>
          <a:solidFill>
            <a:srgbClr val="FAFBF9"/>
          </a:solidFill>
          <a:ln>
            <a:noFill/>
          </a:ln>
          <a:effectLst>
            <a:outerShdw blurRad="203200" dist="38100" dir="5400000" rotWithShape="0">
              <a:srgbClr val="16301D">
                <a:alpha val="1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7339568" y="3767327"/>
            <a:ext cx="420624" cy="420624"/>
          </a:xfrm>
          <a:prstGeom prst="roundRect">
            <a:avLst>
              <a:gd name="adj" fmla="val 25000"/>
            </a:avLst>
          </a:prstGeom>
          <a:solidFill>
            <a:srgbClr val="588C4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r>
              <a:rPr sz="1200" b="1" i="0">
                <a:solidFill>
                  <a:srgbClr val="FFFFFF"/>
                </a:solidFill>
                <a:latin typeface="Vazirmatn"/>
                <a:ea typeface="Vazirmatn"/>
                <a:cs typeface="Vazirmatn"/>
              </a:rPr>
              <a:t>۴</a:t>
            </a:r>
          </a:p>
        </p:txBody>
      </p:sp>
      <p:sp>
        <p:nvSpPr>
          <p:cNvPr id="18" name="TextBox 17"/>
          <p:cNvSpPr txBox="1"/>
          <p:nvPr/>
        </p:nvSpPr>
        <p:spPr>
          <a:xfrm>
            <a:off x="4681728" y="4270248"/>
            <a:ext cx="3014456" cy="877823"/>
          </a:xfrm>
          <a:prstGeom prst="rect">
            <a:avLst/>
          </a:prstGeom>
          <a:noFill/>
        </p:spPr>
        <p:txBody>
          <a:bodyPr wrap="square" anchor="ctr" lIns="36576" rIns="36576" tIns="0" bIns="0" rtlCol="1">
            <a:noAutofit/>
          </a:bodyPr>
          <a:lstStyle/>
          <a:p>
            <a:pPr rtl="1" algn="r">
              <a:lnSpc>
                <a:spcPct val="102000"/>
              </a:lnSpc>
              <a:spcAft>
                <a:spcPts val="400"/>
              </a:spcAft>
            </a:pPr>
            <a:r>
              <a:rPr sz="1320" b="1" i="0">
                <a:solidFill>
                  <a:srgbClr val="132919"/>
                </a:solidFill>
                <a:latin typeface="Vazirmatn"/>
                <a:ea typeface="Vazirmatn"/>
                <a:cs typeface="Vazirmatn"/>
              </a:rPr>
              <a:t>ارتقای بهره‌وری و مدیریت ریسک اقلیمی</a:t>
            </a:r>
          </a:p>
          <a:p>
            <a:pPr rtl="1" algn="r">
              <a:lnSpc>
                <a:spcPct val="102000"/>
              </a:lnSpc>
            </a:pPr>
            <a:r>
              <a:rPr sz="1056" b="0" i="0">
                <a:solidFill>
                  <a:srgbClr val="7D8980"/>
                </a:solidFill>
                <a:latin typeface="Vazirmatn"/>
                <a:ea typeface="Vazirmatn"/>
                <a:cs typeface="Vazirmatn"/>
              </a:rPr>
              <a:t>ترکیب فناوری‌های نوین، بهینه‌سازی مصرف آب و گسترش پوشش بیمه کشاورزی</a:t>
            </a:r>
          </a:p>
        </p:txBody>
      </p:sp>
      <p:sp>
        <p:nvSpPr>
          <p:cNvPr id="19" name="Rounded Rectangle 18"/>
          <p:cNvSpPr/>
          <p:nvPr/>
        </p:nvSpPr>
        <p:spPr>
          <a:xfrm>
            <a:off x="640080" y="5486400"/>
            <a:ext cx="10911809" cy="548640"/>
          </a:xfrm>
          <a:prstGeom prst="roundRect">
            <a:avLst>
              <a:gd name="adj" fmla="val 7000"/>
            </a:avLst>
          </a:prstGeom>
          <a:solidFill>
            <a:srgbClr val="FAF3E4"/>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a:lstStyle/>
          <a:p>
            <a:pPr algn="r" rtl="1"/>
            <a:r>
              <a:rPr sz="1400" b="1" i="0">
                <a:solidFill>
                  <a:srgbClr val="8C6D27"/>
                </a:solidFill>
                <a:latin typeface="Vazirmatn"/>
                <a:ea typeface="Vazirmatn"/>
                <a:cs typeface="Vazirmatn"/>
              </a:rPr>
              <a:t>نکته کلیدی:  </a:t>
            </a:r>
            <a:r>
              <a:rPr sz="1400" b="0" i="0">
                <a:solidFill>
                  <a:srgbClr val="132919"/>
                </a:solidFill>
                <a:latin typeface="Vazirmatn"/>
                <a:ea typeface="Vazirmatn"/>
                <a:cs typeface="Vazirmatn"/>
              </a:rPr>
              <a:t>حمایت از مصرف‌کننده نباید از جیب تولیدکننده کشاورزی صورت گیرد.</a:t>
            </a:r>
          </a:p>
        </p:txBody>
      </p:sp>
      <p:sp>
        <p:nvSpPr>
          <p:cNvPr id="20" name="TextBox 19"/>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7D8980"/>
                </a:solidFill>
                <a:latin typeface="Vazirmatn"/>
                <a:ea typeface="Vazirmatn"/>
                <a:cs typeface="Vazirmatn"/>
              </a:rPr>
              <a:t>۱۹</a:t>
            </a:r>
          </a:p>
        </p:txBody>
      </p:sp>
      <p:sp>
        <p:nvSpPr>
          <p:cNvPr id="21" name="TextBox 20"/>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7D8980"/>
                </a:solidFill>
                <a:latin typeface="Vazirmatn"/>
                <a:ea typeface="Vazirmatn"/>
                <a:cs typeface="Vazirmatn"/>
              </a:rPr>
              <a:t>اثرات تورم بر سرمایه‌گذاری کشاورزی ایران</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16301D"/>
        </a:solidFill>
        <a:effectLst/>
      </p:bgPr>
    </p:bg>
    <p:spTree>
      <p:nvGrpSpPr>
        <p:cNvPr id="1" name=""/>
        <p:cNvGrpSpPr/>
        <p:nvPr/>
      </p:nvGrpSpPr>
      <p:grpSpPr/>
      <p:sp>
        <p:nvSpPr>
          <p:cNvPr id="2" name="Oval 1"/>
          <p:cNvSpPr/>
          <p:nvPr/>
        </p:nvSpPr>
        <p:spPr>
          <a:xfrm>
            <a:off x="-1554480" y="5257800"/>
            <a:ext cx="3108960" cy="3108960"/>
          </a:xfrm>
          <a:prstGeom prst="ellipse">
            <a:avLst/>
          </a:prstGeom>
          <a:solidFill>
            <a:srgbClr val="2A4C2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 name="Oval 2"/>
          <p:cNvSpPr/>
          <p:nvPr/>
        </p:nvSpPr>
        <p:spPr>
          <a:xfrm>
            <a:off x="-1097280" y="-1645920"/>
            <a:ext cx="2651760" cy="2651760"/>
          </a:xfrm>
          <a:prstGeom prst="ellipse">
            <a:avLst/>
          </a:prstGeom>
          <a:solidFill>
            <a:srgbClr val="1A382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40080" y="2286000"/>
            <a:ext cx="10911809" cy="1097280"/>
          </a:xfrm>
          <a:prstGeom prst="rect">
            <a:avLst/>
          </a:prstGeom>
          <a:noFill/>
        </p:spPr>
        <p:txBody>
          <a:bodyPr wrap="square" anchor="t" lIns="36576" rIns="36576" tIns="0" bIns="0" rtlCol="1">
            <a:noAutofit/>
          </a:bodyPr>
          <a:lstStyle/>
          <a:p>
            <a:pPr rtl="1" algn="r">
              <a:lnSpc>
                <a:spcPct val="130000"/>
              </a:lnSpc>
            </a:pPr>
            <a:r>
              <a:rPr sz="4200" b="1" i="0">
                <a:solidFill>
                  <a:srgbClr val="FFFFFF"/>
                </a:solidFill>
                <a:latin typeface="Vazirmatn"/>
                <a:ea typeface="Vazirmatn"/>
                <a:cs typeface="Vazirmatn"/>
              </a:rPr>
              <a:t>سپاس از توجه شما</a:t>
            </a:r>
          </a:p>
        </p:txBody>
      </p:sp>
      <p:sp>
        <p:nvSpPr>
          <p:cNvPr id="5" name="TextBox 4"/>
          <p:cNvSpPr txBox="1"/>
          <p:nvPr/>
        </p:nvSpPr>
        <p:spPr>
          <a:xfrm>
            <a:off x="640080" y="3429000"/>
            <a:ext cx="10911809" cy="548640"/>
          </a:xfrm>
          <a:prstGeom prst="rect">
            <a:avLst/>
          </a:prstGeom>
          <a:noFill/>
        </p:spPr>
        <p:txBody>
          <a:bodyPr wrap="square" anchor="t" lIns="36576" rIns="36576" tIns="0" bIns="0" rtlCol="1">
            <a:noAutofit/>
          </a:bodyPr>
          <a:lstStyle/>
          <a:p>
            <a:pPr rtl="1" algn="r">
              <a:lnSpc>
                <a:spcPct val="130000"/>
              </a:lnSpc>
            </a:pPr>
            <a:r>
              <a:rPr sz="1900" b="0" i="0">
                <a:solidFill>
                  <a:srgbClr val="D8A73C"/>
                </a:solidFill>
                <a:latin typeface="Vazirmatn"/>
                <a:ea typeface="Vazirmatn"/>
                <a:cs typeface="Vazirmatn"/>
              </a:rPr>
              <a:t>پرسش و تبادل نظر</a:t>
            </a:r>
          </a:p>
        </p:txBody>
      </p:sp>
      <p:sp>
        <p:nvSpPr>
          <p:cNvPr id="6" name="TextBox 5"/>
          <p:cNvSpPr txBox="1"/>
          <p:nvPr/>
        </p:nvSpPr>
        <p:spPr>
          <a:xfrm>
            <a:off x="640080" y="4206240"/>
            <a:ext cx="10911809" cy="1188720"/>
          </a:xfrm>
          <a:prstGeom prst="rect">
            <a:avLst/>
          </a:prstGeom>
          <a:noFill/>
        </p:spPr>
        <p:txBody>
          <a:bodyPr wrap="square" anchor="t" lIns="36576" rIns="36576" tIns="0" bIns="0" rtlCol="1">
            <a:noAutofit/>
          </a:bodyPr>
          <a:lstStyle/>
          <a:p>
            <a:pPr rtl="1" algn="r">
              <a:lnSpc>
                <a:spcPct val="125000"/>
              </a:lnSpc>
              <a:spcAft>
                <a:spcPts val="600"/>
              </a:spcAft>
            </a:pPr>
            <a:r>
              <a:rPr sz="1400" b="0" i="0">
                <a:solidFill>
                  <a:srgbClr val="D8A73C"/>
                </a:solidFill>
                <a:latin typeface="Vazirmatn"/>
                <a:ea typeface="Vazirmatn"/>
                <a:cs typeface="Vazirmatn"/>
              </a:rPr>
              <a:t>■ </a:t>
            </a:r>
            <a:r>
              <a:rPr sz="1400" b="0" i="0">
                <a:solidFill>
                  <a:srgbClr val="FFFFFF"/>
                </a:solidFill>
                <a:latin typeface="Vazirmatn"/>
                <a:ea typeface="Vazirmatn"/>
                <a:cs typeface="Vazirmatn"/>
              </a:rPr>
              <a:t>نویسنده مسئول: دکتر کوهسار خالدی (k.khaledi@agri-peri.ac.ir)</a:t>
            </a:r>
          </a:p>
          <a:p>
            <a:pPr rtl="1" algn="r">
              <a:lnSpc>
                <a:spcPct val="125000"/>
              </a:lnSpc>
              <a:spcAft>
                <a:spcPts val="600"/>
              </a:spcAft>
            </a:pPr>
            <a:r>
              <a:rPr sz="1400" b="0" i="0">
                <a:solidFill>
                  <a:srgbClr val="D8A73C"/>
                </a:solidFill>
                <a:latin typeface="Vazirmatn"/>
                <a:ea typeface="Vazirmatn"/>
                <a:cs typeface="Vazirmatn"/>
              </a:rPr>
              <a:t>■ </a:t>
            </a:r>
            <a:r>
              <a:rPr sz="1400" b="0" i="0">
                <a:solidFill>
                  <a:srgbClr val="FFFFFF"/>
                </a:solidFill>
                <a:latin typeface="Vazirmatn"/>
                <a:ea typeface="Vazirmatn"/>
                <a:cs typeface="Vazirmatn"/>
              </a:rPr>
              <a:t>موسسه پژوهش‌های برنامه‌ریزی، اقتصاد کشاورزی و توسعه روستایی</a:t>
            </a:r>
          </a:p>
          <a:p>
            <a:pPr rtl="1" algn="r">
              <a:lnSpc>
                <a:spcPct val="125000"/>
              </a:lnSpc>
              <a:spcAft>
                <a:spcPts val="600"/>
              </a:spcAft>
            </a:pPr>
            <a:r>
              <a:rPr sz="1400" b="0" i="0">
                <a:solidFill>
                  <a:srgbClr val="D8A73C"/>
                </a:solidFill>
                <a:latin typeface="Vazirmatn"/>
                <a:ea typeface="Vazirmatn"/>
                <a:cs typeface="Vazirmatn"/>
              </a:rPr>
              <a:t>■ </a:t>
            </a:r>
            <a:r>
              <a:rPr sz="1400" b="0" i="0">
                <a:solidFill>
                  <a:srgbClr val="FFFFFF"/>
                </a:solidFill>
                <a:latin typeface="Vazirmatn"/>
                <a:ea typeface="Vazirmatn"/>
                <a:cs typeface="Vazirmatn"/>
              </a:rPr>
              <a:t>طرح پژوهشی برآورد سرمایه‌گذاری مورد نیاز در افق برنامه هفتم توسعه</a:t>
            </a:r>
          </a:p>
        </p:txBody>
      </p:sp>
      <p:sp>
        <p:nvSpPr>
          <p:cNvPr id="7" name="TextBox 6"/>
          <p:cNvSpPr txBox="1"/>
          <p:nvPr/>
        </p:nvSpPr>
        <p:spPr>
          <a:xfrm>
            <a:off x="10454609" y="6327648"/>
            <a:ext cx="1097280" cy="274320"/>
          </a:xfrm>
          <a:prstGeom prst="rect">
            <a:avLst/>
          </a:prstGeom>
          <a:noFill/>
        </p:spPr>
        <p:txBody>
          <a:bodyPr wrap="square" anchor="t" lIns="36576" rIns="36576" tIns="0" bIns="0" rtlCol="1">
            <a:noAutofit/>
          </a:bodyPr>
          <a:lstStyle/>
          <a:p>
            <a:pPr rtl="1" algn="l">
              <a:lnSpc>
                <a:spcPct val="130000"/>
              </a:lnSpc>
            </a:pPr>
            <a:r>
              <a:rPr sz="1000" b="0" i="0">
                <a:solidFill>
                  <a:srgbClr val="A6B0A9"/>
                </a:solidFill>
                <a:latin typeface="Vazirmatn"/>
                <a:ea typeface="Vazirmatn"/>
                <a:cs typeface="Vazirmatn"/>
              </a:rPr>
              <a:t>۲۰</a:t>
            </a:r>
          </a:p>
        </p:txBody>
      </p:sp>
      <p:sp>
        <p:nvSpPr>
          <p:cNvPr id="8" name="TextBox 7"/>
          <p:cNvSpPr txBox="1"/>
          <p:nvPr/>
        </p:nvSpPr>
        <p:spPr>
          <a:xfrm>
            <a:off x="640080" y="6327648"/>
            <a:ext cx="9631649" cy="274320"/>
          </a:xfrm>
          <a:prstGeom prst="rect">
            <a:avLst/>
          </a:prstGeom>
          <a:noFill/>
        </p:spPr>
        <p:txBody>
          <a:bodyPr wrap="square" anchor="t" lIns="36576" rIns="36576" tIns="0" bIns="0" rtlCol="1">
            <a:noAutofit/>
          </a:bodyPr>
          <a:lstStyle/>
          <a:p>
            <a:pPr rtl="1" algn="r">
              <a:lnSpc>
                <a:spcPct val="130000"/>
              </a:lnSpc>
            </a:pPr>
            <a:r>
              <a:rPr sz="1000" b="0" i="0">
                <a:solidFill>
                  <a:srgbClr val="A6B0A9"/>
                </a:solidFill>
                <a:latin typeface="Vazirmatn"/>
                <a:ea typeface="Vazirmatn"/>
                <a:cs typeface="Vazirmatn"/>
              </a:rPr>
              <a:t>اثرات تورم بر سرمایه‌گذاری کشاورزی ایران</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